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80" r:id="rId8"/>
    <p:sldId id="281" r:id="rId9"/>
    <p:sldId id="264" r:id="rId10"/>
    <p:sldId id="265" r:id="rId11"/>
    <p:sldId id="266" r:id="rId12"/>
    <p:sldId id="267" r:id="rId13"/>
    <p:sldId id="268" r:id="rId14"/>
    <p:sldId id="269" r:id="rId15"/>
    <p:sldId id="270" r:id="rId16"/>
    <p:sldId id="282" r:id="rId17"/>
    <p:sldId id="283" r:id="rId18"/>
    <p:sldId id="271" r:id="rId19"/>
    <p:sldId id="272" r:id="rId20"/>
    <p:sldId id="273" r:id="rId21"/>
    <p:sldId id="274" r:id="rId22"/>
    <p:sldId id="275" r:id="rId23"/>
    <p:sldId id="284" r:id="rId24"/>
    <p:sldId id="277" r:id="rId25"/>
    <p:sldId id="278" r:id="rId26"/>
    <p:sldId id="276" r:id="rId27"/>
    <p:sldId id="279"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3673190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293550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419990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25181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214795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113668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410248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77793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229243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283301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BAD75E8-2E26-48A3-B795-EDD775B6872D}" type="datetimeFigureOut">
              <a:rPr lang="fr-FR" smtClean="0"/>
              <a:pPr/>
              <a:t>19/03/2019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407443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D75E8-2E26-48A3-B795-EDD775B6872D}" type="datetimeFigureOut">
              <a:rPr lang="fr-FR" smtClean="0"/>
              <a:pPr/>
              <a:t>19/03/2019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B1EEF-766A-4B1F-AEDA-1AA41FFB1C41}" type="slidenum">
              <a:rPr lang="fr-FR" smtClean="0"/>
              <a:pPr/>
              <a:t>‹N°›</a:t>
            </a:fld>
            <a:endParaRPr lang="fr-FR"/>
          </a:p>
        </p:txBody>
      </p:sp>
    </p:spTree>
    <p:extLst>
      <p:ext uri="{BB962C8B-B14F-4D97-AF65-F5344CB8AC3E}">
        <p14:creationId xmlns:p14="http://schemas.microsoft.com/office/powerpoint/2010/main" xmlns="" val="2218943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hyperlink" Target="https://www.google.fr/imgres?imgurl=https://upload.wikimedia.org/wikipedia/commons/thumb/4/42/Pont_du_Gard_BLS.jpg/1200px-Pont_du_Gard_BLS.jpg&amp;imgrefurl=https://fr.wikipedia.org/wiki/Pont_du_Gard&amp;docid=hrP-UzP0hhnMDM&amp;tbnid=q6QLAJpEwjX51M:&amp;vet=10ahUKEwjnpqzWzYzhAhXJQxUIHeUYDYMQMwhBKAAwAA..i&amp;w=1200&amp;h=463&amp;bih=784&amp;biw=1312&amp;q=pont%20de%20gard&amp;ved=0ahUKEwjnpqzWzYzhAhXJQxUIHeUYDYMQMwhBKAAwAA&amp;iact=mrc&amp;uact=8" TargetMode="External"/><Relationship Id="rId1" Type="http://schemas.openxmlformats.org/officeDocument/2006/relationships/slideLayout" Target="../slideLayouts/slideLayout2.xml"/><Relationship Id="rId6" Type="http://schemas.openxmlformats.org/officeDocument/2006/relationships/hyperlink" Target="https://www.google.fr/imgres?imgurl=https://www.aps-prevention.com/wp-content/uploads/2014/12/Fotolia_67198308_M-2.jpg&amp;imgrefurl=https://www.aps-prevention.com/stage-de-conduite/&amp;docid=xto4pXZGixYCLM&amp;tbnid=8i0zEYz5Gw9XyM:&amp;vet=10ahUKEwj35fCDzozhAhU7TBUIHTQqCmEQMwhGKAUwBQ..i&amp;w=1378&amp;h=1378&amp;bih=784&amp;biw=1312&amp;q=conduite&amp;ved=0ahUKEwj35fCDzozhAhU7TBUIHTQqCmEQMwhGKAUwBQ&amp;iact=mrc&amp;uact=8" TargetMode="External"/><Relationship Id="rId5" Type="http://schemas.openxmlformats.org/officeDocument/2006/relationships/image" Target="../media/image40.jpeg"/><Relationship Id="rId4" Type="http://schemas.openxmlformats.org/officeDocument/2006/relationships/hyperlink" Target="https://www.google.fr/imgres?imgurl=http://scd.rfi.fr/sites/filesrfi/imagecache/rfi_16x9_1024_578/sites/images.rfi.fr/files/aef_image/air-bubbles-230014_0.jpg&amp;imgrefurl=http://www.rfi.fr/emission/20180714-amphibio-branchies-artificielles-respirer-sous-eau&amp;docid=3G8x-Af8gxpocM&amp;tbnid=fS5k2qxUaMrcaM:&amp;vet=10ahUKEwiX89PvzYzhAhWgSxUIHS6YDOEQMwhHKAowCg..i&amp;w=1024&amp;h=578&amp;bih=784&amp;biw=1312&amp;q=eau&amp;ved=0ahUKEwiX89PvzYzhAhWgSxUIHS6YDOEQMwhHKAowCg&amp;iact=mrc&amp;uact=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hyperlink" Target="https://fr.wikipedia.org/wiki/Chicor%C3%A9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8" Type="http://schemas.openxmlformats.org/officeDocument/2006/relationships/hyperlink" Target="https://www.google.fr/imgres?imgurl=https://fondationolo.ca/wp-content/uploads/2017/10/fondation-olo-infographie-la-courge-e1507824463841.jpg&amp;imgrefurl=https://fondationolo.ca/blogue/alimentation/decouvrir-les-aliments/la-courge/&amp;docid=EEYTll1BEU9O3M&amp;tbnid=oiBaIpWIDFtg0M:&amp;vet=10ahUKEwjzmt68zY3hAhURqXEKHfGHC5gQMwhPKA4wDg..i&amp;w=962&amp;h=580&amp;hl=fr&amp;bih=784&amp;biw=1312&amp;q=courge&amp;ved=0ahUKEwjzmt68zY3hAhURqXEKHfGHC5gQMwhPKA4wDg&amp;iact=mrc&amp;uact=8" TargetMode="External"/><Relationship Id="rId13"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5.jpeg"/><Relationship Id="rId12" Type="http://schemas.openxmlformats.org/officeDocument/2006/relationships/hyperlink" Target="https://www.google.fr/imgres?imgurl=https://www.biomielandco.com/275-large_default/cacao-pur-degraisse-bio-sans-sucre.jpg&amp;imgrefurl=https://www.biomielandco.com/fr/alimentation-bio/340-cacao-pur-degraisse-bio-sans-sucre.html&amp;docid=rzYRRdl0YX4HeM&amp;tbnid=Q68RO6mBLSHXNM:&amp;vet=10ahUKEwjMp9nvzY3hAhUStnEKHR8fCVsQMwhBKAAwAA..i&amp;w=458&amp;h=458&amp;hl=fr&amp;bih=784&amp;biw=1312&amp;q=cacao&amp;ved=0ahUKEwjMp9nvzY3hAhUStnEKHR8fCVsQMwhBKAAwAA&amp;iact=mrc&amp;uact=8" TargetMode="External"/><Relationship Id="rId2" Type="http://schemas.openxmlformats.org/officeDocument/2006/relationships/hyperlink" Target="https://www.google.fr/imgres?imgurl=https://www.lesfruitsetlegumesfrais.com/_upload/cache/ressources/produits/tomate/tomate_-_copie_346_346_filled.jpg&amp;imgrefurl=https://www.lesfruitsetlegumesfrais.com/fruits-legumes/legumes-fruits/tomate/carte-identite&amp;docid=EBhSr1lyXelHLM&amp;tbnid=ORNF1vJMK2mk4M:&amp;vet=10ahUKEwiRoNGQzY3hAhVfTBUIHaN_CVYQMwg-KAAwAA..i&amp;w=346&amp;h=346&amp;bih=784&amp;biw=1312&amp;q=tomate&amp;ved=0ahUKEwiRoNGQzY3hAhVfTBUIHaN_CVYQMwg-KAAwAA&amp;iact=mrc&amp;uact=8" TargetMode="External"/><Relationship Id="rId16"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hyperlink" Target="https://www.google.fr/imgres?imgurl=https://img-3.journaldesfemmes.fr/qxnJGbDi6-DAHLFJNgCnAxfJ4Hg=/910x607/smart/537462875105486da7cd49bb69e7116d/ccmcms-jdf/10661604.jpg&amp;imgrefurl=https://cuisine.journaldesfemmes.fr/encyclopedie-produits/1956480-mais/&amp;docid=yP4v0R-oPefEYM&amp;tbnid=p8bQ2QxrP69F2M:&amp;vet=10ahUKEwjyzcGtzY3hAhVKTxUIHfdhASQQMwhBKAAwAA..i&amp;w=910&amp;h=607&amp;hl=fr&amp;bih=784&amp;biw=1312&amp;q=mais&amp;ved=0ahUKEwjyzcGtzY3hAhVKTxUIHfdhASQQMwhBKAAwAA&amp;iact=mrc&amp;uact=8" TargetMode="External"/><Relationship Id="rId11" Type="http://schemas.openxmlformats.org/officeDocument/2006/relationships/image" Target="../media/image57.jpeg"/><Relationship Id="rId5" Type="http://schemas.openxmlformats.org/officeDocument/2006/relationships/image" Target="../media/image54.jpeg"/><Relationship Id="rId15" Type="http://schemas.openxmlformats.org/officeDocument/2006/relationships/image" Target="../media/image59.jpeg"/><Relationship Id="rId10" Type="http://schemas.openxmlformats.org/officeDocument/2006/relationships/hyperlink" Target="https://www.google.fr/imgres?imgurl=https://img-3.journaldesfemmes.fr/xfeGvFYZpaINN-6XIMYHT0l2210=/910x607/smart/b4809f1d5ee742e38b7238c7792fec5e/ccmcms-jdf/10364894.jpg&amp;imgrefurl=https://cuisine.journaldesfemmes.fr/astuces-termes-et-tours-de-main/1621220-cuisson-haricots-verts-cuire/&amp;docid=MxRTZENPNXEXTM&amp;tbnid=wZuwsRJit0fVDM:&amp;vet=10ahUKEwjvkObazY3hAhUjrXEKHahSBBcQMwhHKAQwBA..i&amp;w=910&amp;h=607&amp;hl=fr&amp;bih=784&amp;biw=1312&amp;q=haricots&amp;ved=0ahUKEwjvkObazY3hAhUjrXEKHahSBBcQMwhHKAQwBA&amp;iact=mrc&amp;uact=8" TargetMode="External"/><Relationship Id="rId4" Type="http://schemas.openxmlformats.org/officeDocument/2006/relationships/hyperlink" Target="https://www.google.fr/imgres?imgurl=https://www.comptoirdesjardins.fr/2058-thickbox_default/plants-de-pommes-de-terre-bio-passion-3-kg.jpg&amp;imgrefurl=https://www.comptoirdesjardins.fr/plants-de-pommes-de-terre-bulbes-potagers/508-plants-de-pommes-de-terre-bio-passion-3-kg-3770004422548.html&amp;docid=DeaIRuwu0Eu4xM&amp;tbnid=hzAi-v8wqsbxPM:&amp;vet=10ahUKEwi9hd-czY3hAhV6TxUIHfOzDPEQMwhBKAAwAA..i&amp;w=1000&amp;h=1000&amp;bih=784&amp;biw=1312&amp;q=pomme%20de%20terre&amp;ved=0ahUKEwi9hd-czY3hAhV6TxUIHfOzDPEQMwhBKAAwAA&amp;iact=mrc&amp;uact=8" TargetMode="External"/><Relationship Id="rId9" Type="http://schemas.openxmlformats.org/officeDocument/2006/relationships/image" Target="../media/image56.jpeg"/><Relationship Id="rId14" Type="http://schemas.openxmlformats.org/officeDocument/2006/relationships/hyperlink" Target="https://www.google.fr/imgres?imgurl=http://www.boutiquehildegarde.fr/Files/128322/Img/23/sucre-canne-complet-big.jpg&amp;imgrefurl=http://www.boutiquehildegarde.fr/sucre-de-canne-complet-bio-1-kg-c2x25329223&amp;docid=5bYXDkjRbSzWRM&amp;tbnid=jfRDnrWp0dCrEM:&amp;vet=10ahUKEwjEs86Azo3hAhU_VRUIHWmWAO0QMwhCKAEwAQ..i&amp;w=398&amp;h=268&amp;itg=1&amp;hl=fr&amp;bih=784&amp;biw=1312&amp;q=sucre%20de%20canne&amp;ved=0ahUKEwjEs86Azo3hAhU_VRUIHWmWAO0QMwhCKAEwAQ&amp;iact=mrc&amp;uact=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google.fr/imgres?imgurl=http://www.coffeegone.fr/medias/images/cafe-grain.jpg&amp;imgrefurl=http://www.coffeegone.fr/boutique-coffeegone-carte-des-cafes-coffeegone/cafes/cafe-grain-vente-en-ligne-de-cafe-vente-de-cafe-grain.html&amp;docid=UUwj4zv934SX1M&amp;tbnid=TfilvCo-lRRWbM:&amp;vet=10ahUKEwj75Ya4zo3hAhUTWxUIHWE9CL0QMwjbASgCMAI..i&amp;w=1237&amp;h=677&amp;hl=fr&amp;bih=784&amp;biw=1312&amp;q=caf%C3%A9%20grain&amp;ved=0ahUKEwj75Ya4zo3hAhUTWxUIHWE9CL0QMwjbASgCMAI&amp;iact=mrc&amp;uact=8" TargetMode="Externa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hyperlink" Target="https://www.google.fr/imgres?imgurl=https://upload.wikimedia.org/wikipedia/commons/thumb/8/86/Africa_%28orthographic_projection%29.svg/langfr-280px-Africa_%28orthographic_projection%29.svg.png&amp;imgrefurl=https://fr.wikipedia.org/wiki/Afrique&amp;docid=JEpPuIhLQLGiCM&amp;tbnid=NN_uYBrvR9WGhM:&amp;vet=10ahUKEwjSyoXFzo3hAhVLUxUIHem3DJ8QMwhFKAQwBA..i&amp;w=280&amp;h=280&amp;hl=fr&amp;bih=784&amp;biw=1312&amp;q=afrique&amp;ved=0ahUKEwjSyoXFzo3hAhVLUxUIHem3DJ8QMwhFKAQwBA&amp;iact=mrc&amp;uact=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hyperlink" Target="https://www.google.fr/imgres?imgurl=https://www.mynidee.com/wp-content/uploads/conserver-les-aliments.jpg&amp;imgrefurl=https://www.mynidee.com/conservation-aliments-devez-savoir/&amp;docid=QPbAF1I_NEPnnM&amp;tbnid=JLYdO2XgOHZlGM:&amp;vet=10ahUKEwjEsqO1uozhAhUgRxUIHQiIB8gQMwhCKAEwAQ..i&amp;w=956&amp;h=571&amp;bih=784&amp;biw=1312&amp;q=conservation%20des%20aliments&amp;ved=0ahUKEwjEsqO1uozhAhUgRxUIHQiIB8gQMwhCKAEwAQ&amp;iact=mrc&amp;uact=8" TargetMode="External"/><Relationship Id="rId16"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hyperlink" Target="https://www.google.fr/imgres?imgurl=https://static.comment-economiser.fr/documents/images/2018/03/orties-plante-comestible.jpg&amp;imgrefurl=https://www.comment-economiser.fr/24-plantes-sauvages-comestibles-facile-a-reconnaitre.html&amp;docid=kPgjb5fRDDgpfM&amp;tbnid=cN1DaZs_1BV9nM:&amp;vet=10ahUKEwiK1MPxuIzhAhXlRBUIHVwlBqYQMwg5KAAwAA..i&amp;w=600&amp;h=400&amp;bih=784&amp;biw=1312&amp;q=plantes%20comestibles&amp;ved=0ahUKEwiK1MPxuIzhAhXlRBUIHVwlBqYQMwg5KAAwAA&amp;iact=mrc&amp;uact=8" TargetMode="External"/><Relationship Id="rId5" Type="http://schemas.openxmlformats.org/officeDocument/2006/relationships/hyperlink" Target="https://www.google.fr/imgres?imgurl=https://sites.google.com/site/civilisationromaine/_/rsrc/1380466504902/la-vie-quotidienne/la-vaisselle-romaine/Vaixella_de_taula_romana%2C_s._II_-_III_dC%2C_Neupotz%2C_Museu_Hist%C3%B2ric_del_Palatinat.JPG?height=253&amp;width=400&amp;imgrefurl=https://sites.google.com/site/civilisationromaine/la-vie-quotidienne/la-vaisselle-romaine&amp;docid=Th0LlPHxDs-7tM&amp;tbnid=D79mAVEpo-OadM:&amp;vet=10ahUKEwixjv2mtozhAhWhSxUIHZadC-AQMwhCKAEwAQ..i&amp;w=399&amp;h=253&amp;bih=784&amp;biw=1312&amp;q=vaisselle%20romaine&amp;ved=0ahUKEwixjv2mtozhAhWhSxUIHZadC-AQMwhCKAEwAQ&amp;iact=mrc&amp;uact=8" TargetMode="External"/><Relationship Id="rId15" Type="http://schemas.openxmlformats.org/officeDocument/2006/relationships/image" Target="../media/image11.jpeg"/><Relationship Id="rId10" Type="http://schemas.openxmlformats.org/officeDocument/2006/relationships/image" Target="../media/image7.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hyperlink" Target="https://www.google.fr/imgres?imgurl=https://www.conflans-sainte-honorine.fr/wp-content/uploads/2017/07/Boulangerie-illustration-800x435.jpg&amp;imgrefurl=https://www.conflans-sainte-honorine.fr/fermeture-estivale-boulangeries/&amp;docid=IZwII52kZY3QlM&amp;tbnid=YKY_0MEtlacK_M:&amp;vet=10ahUKEwi8mKS90Y3hAhVbWxUIHReTAbgQMwg1KAEwAQ..i&amp;w=800&amp;h=435&amp;hl=fr&amp;bih=784&amp;biw=1312&amp;q=boulangerie&amp;ved=0ahUKEwi8mKS90Y3hAhVbWxUIHReTAbgQMwg1KAEwAQ&amp;iact=mrc&amp;uact=8"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google.fr/imgres?imgurl=https://image.jimcdn.com/app/cms/image/transf/none/path/s34cd4586184e3abc/backgroundarea/ic570617f91fb4bb3/version/1491294045/image.jpg&amp;imgrefurl=https://www.fromagesetsaveurs.fr/commande-en-ligne/fromagerie/&amp;docid=4q32HsfKmUpLMM&amp;tbnid=Qg0T5HsN9ELfpM:&amp;vet=10ahUKEwjpqfqd0I3hAhUWSRUIHe5SDoAQMwhBKAAwAA..i&amp;w=2000&amp;h=1334&amp;hl=fr&amp;bih=784&amp;biw=1312&amp;q=fromage&amp;ved=0ahUKEwjpqfqd0I3hAhUWSRUIHe5SDoAQMwhBKAAwAA&amp;iact=mrc&amp;uact=8" TargetMode="External"/><Relationship Id="rId13" Type="http://schemas.openxmlformats.org/officeDocument/2006/relationships/image" Target="../media/image77.jpeg"/><Relationship Id="rId18" Type="http://schemas.openxmlformats.org/officeDocument/2006/relationships/hyperlink" Target="https://www.google.fr/imgres?imgurl=https://cdn.shopify.com/s/files/1/1519/8146/products/167a_BenR_170130.jpg?v=1490622658&amp;imgrefurl=https://www.therealoliveco.com/products/copy-of-anchovy-stuffed-olives-1&amp;docid=Jr1QIz0vh5XNJM&amp;tbnid=cg8lK8bh-OxoKM:&amp;vet=10ahUKEwjlrbaT0Y3hAhW1tXEKHZgUCtAQMwhLKA0wDQ..i&amp;w=500&amp;h=500&amp;hl=fr&amp;bih=784&amp;biw=1312&amp;q=olives&amp;ved=0ahUKEwjlrbaT0Y3hAhW1tXEKHZgUCtAQMwhLKA0wDQ&amp;iact=mrc&amp;uact=8" TargetMode="External"/><Relationship Id="rId3" Type="http://schemas.openxmlformats.org/officeDocument/2006/relationships/image" Target="../media/image72.jpeg"/><Relationship Id="rId21" Type="http://schemas.openxmlformats.org/officeDocument/2006/relationships/image" Target="../media/image81.jpeg"/><Relationship Id="rId7" Type="http://schemas.openxmlformats.org/officeDocument/2006/relationships/image" Target="../media/image74.jpeg"/><Relationship Id="rId12" Type="http://schemas.openxmlformats.org/officeDocument/2006/relationships/hyperlink" Target="https://www.google.fr/imgres?imgurl=https://observatoire-des-aliments.fr/wp-content/uploads/2013/06/lait.jpg&amp;imgrefurl=https://observatoire-des-aliments.fr/food/le-lait&amp;docid=sDSJgJZaAoesaM&amp;tbnid=H3LkbpVP7CKDcM:&amp;vet=10ahUKEwjfnPK60I3hAhW0QxUIHXPjCuoQMwhIKAcwBw..i&amp;w=1536&amp;h=1024&amp;hl=fr&amp;bih=784&amp;biw=1312&amp;q=lait%20&amp;ved=0ahUKEwjfnPK60I3hAhW0QxUIHXPjCuoQMwhIKAcwBw&amp;iact=mrc&amp;uact=8" TargetMode="External"/><Relationship Id="rId17" Type="http://schemas.openxmlformats.org/officeDocument/2006/relationships/image" Target="../media/image79.png"/><Relationship Id="rId2" Type="http://schemas.openxmlformats.org/officeDocument/2006/relationships/hyperlink" Target="https://www.google.fr/imgres?imgurl=http://img.facv.pmdstatic.net/fit/http.3A.2F.2Fdata.2Evodemotion.2Ecom.2F17247.2F17247.2Ejpg/1280x720/quality/80/comment-faire-du-pain-maison.jpg&amp;imgrefurl=http://www.matvpratique.com/video/17247-comment-faire-du-pain-maison&amp;docid=845UH1NBpiNT8M&amp;tbnid=plnmZsyHjr8DBM:&amp;vet=10ahUKEwj3ts3Qz43hAhUEuHEKHT1zAPwQMwhRKBAwEA..i&amp;w=1280&amp;h=720&amp;hl=fr&amp;bih=784&amp;biw=1312&amp;q=pain&amp;ved=0ahUKEwj3ts3Qz43hAhUEuHEKHT1zAPwQMwhRKBAwEA&amp;iact=mrc&amp;uact=8" TargetMode="External"/><Relationship Id="rId16" Type="http://schemas.openxmlformats.org/officeDocument/2006/relationships/hyperlink" Target="https://www.google.fr/url?sa=i&amp;rct=j&amp;q=&amp;esrc=s&amp;source=images&amp;cd=&amp;cad=rja&amp;uact=8&amp;ved=2ahUKEwisttvt0I3hAhV1DWMBHQxgB8EQjRx6BAgBEAU&amp;url=https://elabe.fr/viande-rogue-et-principe-de-precaution/&amp;psig=AOvVaw2M_FITL7cgWNQLdmJHvCDb&amp;ust=1553065164231456" TargetMode="External"/><Relationship Id="rId20" Type="http://schemas.openxmlformats.org/officeDocument/2006/relationships/hyperlink" Target="https://www.google.fr/imgres?imgurl=https://cache.larvf.com/data/photo/w300_c18/7dc118e3bcrouge1.jpg&amp;imgrefurl=https://www.larvf.com/,vin-rouge-definition-dictionnaire-du-vin-vocabulaire-lexique,10355,4025342.asp&amp;docid=PH4UyJvy4DRScM&amp;tbnid=cmDdY_nZeIYvXM:&amp;vet=10ahUKEwjrvrCm0Y3hAhV_SRUIHSDxAHoQMwhqKAcwBw..i&amp;w=300&amp;h=300&amp;hl=fr&amp;bih=784&amp;biw=1312&amp;q=vin&amp;ved=0ahUKEwjrvrCm0Y3hAhV_SRUIHSDxAHoQMwhqKAcwBw&amp;iact=mrc&amp;uact=8" TargetMode="External"/><Relationship Id="rId1" Type="http://schemas.openxmlformats.org/officeDocument/2006/relationships/slideLayout" Target="../slideLayouts/slideLayout2.xml"/><Relationship Id="rId6" Type="http://schemas.openxmlformats.org/officeDocument/2006/relationships/hyperlink" Target="https://www.google.fr/imgres?imgurl=http://ja6.free.fr/imagesfichiers/f1127lod.jpg&amp;imgrefurl=http://ja6.free.fr/fichiers/pupoeuf.htm&amp;docid=dnsfMwBJwdyp3M&amp;tbnid=p1S0uFh4UNwaSM:&amp;vet=10ahUKEwiCiJOQ0I3hAhXhURUIHWC9BoUQMwhOKA0wDQ..i&amp;w=385&amp;h=312&amp;hl=fr&amp;bih=784&amp;biw=1312&amp;q=oeufs&amp;ved=0ahUKEwiCiJOQ0I3hAhXhURUIHWC9BoUQMwhOKA0wDQ&amp;iact=mrc&amp;uact=8" TargetMode="External"/><Relationship Id="rId11" Type="http://schemas.openxmlformats.org/officeDocument/2006/relationships/image" Target="../media/image76.jpeg"/><Relationship Id="rId5" Type="http://schemas.openxmlformats.org/officeDocument/2006/relationships/image" Target="../media/image73.jpeg"/><Relationship Id="rId15" Type="http://schemas.openxmlformats.org/officeDocument/2006/relationships/image" Target="../media/image78.jpeg"/><Relationship Id="rId10" Type="http://schemas.openxmlformats.org/officeDocument/2006/relationships/hyperlink" Target="https://www.google.fr/imgres?imgurl=https://linksys.dz/wp/wp-content/uploads/2018/12/emporio3r-miel.jpg&amp;imgrefurl=https://linksys.dz/wp/produit/miel-love-zone/&amp;docid=Ixz_mOWScA1IGM&amp;tbnid=1uvbo_WkyQww4M:&amp;vet=10ahUKEwiS2p-q0I3hAhWpTRUIHTnsAQcQMwhDKAIwAg..i&amp;w=600&amp;h=600&amp;hl=fr&amp;bih=784&amp;biw=1312&amp;q=miel&amp;ved=0ahUKEwiS2p-q0I3hAhWpTRUIHTnsAQcQMwhDKAIwAg&amp;iact=mrc&amp;uact=8" TargetMode="External"/><Relationship Id="rId19" Type="http://schemas.openxmlformats.org/officeDocument/2006/relationships/image" Target="../media/image80.jpeg"/><Relationship Id="rId4" Type="http://schemas.openxmlformats.org/officeDocument/2006/relationships/hyperlink" Target="https://www.google.fr/imgres?imgurl=https://www.mycosmetik.fr/1096-large_default/sel-epsom.jpg&amp;imgrefurl=https://www.mycosmetik.fr/actifs-cosmetique/448-sel-epsom.html&amp;docid=XPMwhIU08FgYGM&amp;tbnid=Rjg9L8UE-lZFRM:&amp;vet=10ahUKEwix2c34z43hAhV8VRUIHRm-D-4QMwhPKBIwEg..i&amp;w=300&amp;h=300&amp;hl=fr&amp;bih=784&amp;biw=1312&amp;q=sel&amp;ved=0ahUKEwix2c34z43hAhV8VRUIHRm-D-4QMwhPKBIwEg&amp;iact=mrc&amp;uact=8" TargetMode="External"/><Relationship Id="rId9" Type="http://schemas.openxmlformats.org/officeDocument/2006/relationships/image" Target="../media/image75.jpeg"/><Relationship Id="rId14" Type="http://schemas.openxmlformats.org/officeDocument/2006/relationships/hyperlink" Target="https://www.google.fr/imgres?imgurl=https://img1.cookinglight.timeinc.net/sites/default/files/styles/4_3_horizontal_-_1200x900/public/1502826406/1708w-getty-fruit-closeup-CarstenSchanter-EyeEm.jpg?itok=XFE9vQPZ&amp;imgrefurl=https://www.cookinglight.com/eating-smart/nutrition-101/best-sweet-fruits-for-sugar-cravings&amp;docid=5Nv1a7z5GLq08M&amp;tbnid=ACrdFKwEzni-QM:&amp;vet=10ahUKEwjPhdPK0I3hAhW6XRUIHcYRCpwQMwhCKAEwAQ..i&amp;w=1200&amp;h=900&amp;hl=fr&amp;bih=784&amp;biw=1312&amp;q=fruit&amp;ved=0ahUKEwjPhdPK0I3hAhW6XRUIHcYRCpwQMwhCKAEwAQ&amp;iact=mrc&amp;uact=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fr/imgres?imgurl=https://www.mynidee.com/wp-content/uploads/conserver-les-aliments.jpg&amp;imgrefurl=https://www.mynidee.com/conservation-aliments-devez-savoir/&amp;docid=QPbAF1I_NEPnnM&amp;tbnid=JLYdO2XgOHZlGM:&amp;vet=10ahUKEwjEsqO1uozhAhUgRxUIHQiIB8gQMwhCKAEwAQ..i&amp;w=956&amp;h=571&amp;bih=784&amp;biw=1312&amp;q=conservation%20des%20aliments&amp;ved=0ahUKEwjEsqO1uozhAhUgRxUIHQiIB8gQMwhCKAEwAQ&amp;iact=mrc&amp;uact=8" TargetMode="Externa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fr/imgres?imgurl=https://www.sainthilairederiez.fr/medias/2018/07/eau2.jpg&amp;imgrefurl=https://www.sainthilairederiez.fr/mesures-de-limitation-des-prelevements-deau-dans-le-milieu-naturel/&amp;docid=L0xXZl7Ivf6aHM&amp;tbnid=shIauH6Bg2VUTM:&amp;vet=10ahUKEwiRs9LSzIzhAhVvTBUIHVkTBqUQMwg-KAEwAQ..i&amp;w=2500&amp;h=1660&amp;bih=784&amp;biw=1312&amp;q=eau&amp;ved=0ahUKEwiRs9LSzIzhAhVvTBUIHVkTBqUQMwg-KAEwAQ&amp;iact=mrc&amp;uact=8"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https://www.google.fr/imgres?imgurl=https://www.placedulocal.fr/210/la-mortuacienne-cola.jpg&amp;imgrefurl=https://www.placedulocal.fr/sirops/20-la-mortuacienne-cola.html&amp;docid=tQhS8MxwwRXrnM&amp;tbnid=Iu0hbNhqxPQeHM:&amp;vet=10ahUKEwjN4oHbzIzhAhVoShUIHaRFAiIQMwhBKAAwAA..i&amp;w=2256&amp;h=1504&amp;bih=784&amp;biw=1312&amp;q=sirop&amp;ved=0ahUKEwjN4oHbzIzhAhVoShUIHaRFAiIQMwhBKAAwAA&amp;iact=mrc&amp;uact=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276872"/>
            <a:ext cx="7772400" cy="1470025"/>
          </a:xfrm>
        </p:spPr>
        <p:txBody>
          <a:bodyPr/>
          <a:lstStyle/>
          <a:p>
            <a:r>
              <a:rPr lang="fr-FR" dirty="0">
                <a:solidFill>
                  <a:srgbClr val="92D050"/>
                </a:solidFill>
              </a:rPr>
              <a:t>Les aliments et les ustensiles</a:t>
            </a:r>
          </a:p>
        </p:txBody>
      </p:sp>
      <p:sp>
        <p:nvSpPr>
          <p:cNvPr id="3" name="ZoneTexte 2">
            <a:extLst>
              <a:ext uri="{FF2B5EF4-FFF2-40B4-BE49-F238E27FC236}">
                <a16:creationId xmlns:a16="http://schemas.microsoft.com/office/drawing/2014/main" xmlns="" id="{993E3D4E-931A-4215-A808-18E747E07961}"/>
              </a:ext>
            </a:extLst>
          </p:cNvPr>
          <p:cNvSpPr txBox="1"/>
          <p:nvPr/>
        </p:nvSpPr>
        <p:spPr>
          <a:xfrm>
            <a:off x="251520" y="439797"/>
            <a:ext cx="4608512" cy="646331"/>
          </a:xfrm>
          <a:prstGeom prst="rect">
            <a:avLst/>
          </a:prstGeom>
          <a:noFill/>
        </p:spPr>
        <p:txBody>
          <a:bodyPr wrap="square" rtlCol="0">
            <a:spAutoFit/>
          </a:bodyPr>
          <a:lstStyle/>
          <a:p>
            <a:r>
              <a:rPr lang="fr-FR" sz="3600" dirty="0">
                <a:solidFill>
                  <a:srgbClr val="FFC000"/>
                </a:solidFill>
                <a:latin typeface="Abadi Extra Light" panose="020B0204020104020204" pitchFamily="34" charset="0"/>
              </a:rPr>
              <a:t>Bonjour !</a:t>
            </a:r>
          </a:p>
        </p:txBody>
      </p:sp>
      <p:sp>
        <p:nvSpPr>
          <p:cNvPr id="4" name="ZoneTexte 3">
            <a:extLst>
              <a:ext uri="{FF2B5EF4-FFF2-40B4-BE49-F238E27FC236}">
                <a16:creationId xmlns:a16="http://schemas.microsoft.com/office/drawing/2014/main" xmlns="" id="{12107EF6-195E-425C-A60D-9D049639FA3D}"/>
              </a:ext>
            </a:extLst>
          </p:cNvPr>
          <p:cNvSpPr txBox="1"/>
          <p:nvPr/>
        </p:nvSpPr>
        <p:spPr>
          <a:xfrm>
            <a:off x="-31576" y="5260806"/>
            <a:ext cx="2304256" cy="369332"/>
          </a:xfrm>
          <a:prstGeom prst="rect">
            <a:avLst/>
          </a:prstGeom>
          <a:noFill/>
        </p:spPr>
        <p:txBody>
          <a:bodyPr wrap="square" rtlCol="0">
            <a:spAutoFit/>
          </a:bodyPr>
          <a:lstStyle/>
          <a:p>
            <a:pPr algn="ctr"/>
            <a:r>
              <a:rPr lang="fr-FR" dirty="0">
                <a:solidFill>
                  <a:srgbClr val="FF0066"/>
                </a:solidFill>
                <a:latin typeface="Bahnschrift Light" panose="020B0502040204020203" pitchFamily="34" charset="0"/>
              </a:rPr>
              <a:t>Erwan</a:t>
            </a:r>
          </a:p>
        </p:txBody>
      </p:sp>
      <p:sp>
        <p:nvSpPr>
          <p:cNvPr id="5" name="ZoneTexte 4">
            <a:extLst>
              <a:ext uri="{FF2B5EF4-FFF2-40B4-BE49-F238E27FC236}">
                <a16:creationId xmlns:a16="http://schemas.microsoft.com/office/drawing/2014/main" xmlns="" id="{55E035B4-5D06-4AAA-868F-45F9178619ED}"/>
              </a:ext>
            </a:extLst>
          </p:cNvPr>
          <p:cNvSpPr txBox="1"/>
          <p:nvPr/>
        </p:nvSpPr>
        <p:spPr>
          <a:xfrm>
            <a:off x="6804248" y="867738"/>
            <a:ext cx="1723728" cy="369332"/>
          </a:xfrm>
          <a:prstGeom prst="rect">
            <a:avLst/>
          </a:prstGeom>
          <a:noFill/>
        </p:spPr>
        <p:txBody>
          <a:bodyPr wrap="square" rtlCol="0">
            <a:spAutoFit/>
          </a:bodyPr>
          <a:lstStyle/>
          <a:p>
            <a:r>
              <a:rPr lang="fr-FR" dirty="0">
                <a:solidFill>
                  <a:srgbClr val="7030A0"/>
                </a:solidFill>
                <a:latin typeface="Bahnschrift Light" panose="020B0502040204020203" pitchFamily="34" charset="0"/>
              </a:rPr>
              <a:t>Tatiana</a:t>
            </a:r>
          </a:p>
        </p:txBody>
      </p:sp>
    </p:spTree>
    <p:extLst>
      <p:ext uri="{BB962C8B-B14F-4D97-AF65-F5344CB8AC3E}">
        <p14:creationId xmlns:p14="http://schemas.microsoft.com/office/powerpoint/2010/main" xmlns="" val="14468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435">
                                          <p:stCondLst>
                                            <p:cond delay="0"/>
                                          </p:stCondLst>
                                        </p:cTn>
                                        <p:tgtEl>
                                          <p:spTgt spid="3">
                                            <p:txEl>
                                              <p:pRg st="0" end="0"/>
                                            </p:txEl>
                                          </p:spTgt>
                                        </p:tgtEl>
                                      </p:cBhvr>
                                    </p:animEffect>
                                    <p:anim calcmode="lin" valueType="num">
                                      <p:cBhvr>
                                        <p:cTn id="8" dur="1367"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xEl>
                                              <p:pRg st="0" end="0"/>
                                            </p:txEl>
                                          </p:spTgt>
                                        </p:tgtEl>
                                      </p:cBhvr>
                                      <p:to x="100000" y="60000"/>
                                    </p:animScale>
                                    <p:animScale>
                                      <p:cBhvr>
                                        <p:cTn id="14" dur="124" decel="50000">
                                          <p:stCondLst>
                                            <p:cond delay="507"/>
                                          </p:stCondLst>
                                        </p:cTn>
                                        <p:tgtEl>
                                          <p:spTgt spid="3">
                                            <p:txEl>
                                              <p:pRg st="0" end="0"/>
                                            </p:txEl>
                                          </p:spTgt>
                                        </p:tgtEl>
                                      </p:cBhvr>
                                      <p:to x="100000" y="100000"/>
                                    </p:animScale>
                                    <p:animScale>
                                      <p:cBhvr>
                                        <p:cTn id="15" dur="20">
                                          <p:stCondLst>
                                            <p:cond delay="984"/>
                                          </p:stCondLst>
                                        </p:cTn>
                                        <p:tgtEl>
                                          <p:spTgt spid="3">
                                            <p:txEl>
                                              <p:pRg st="0" end="0"/>
                                            </p:txEl>
                                          </p:spTgt>
                                        </p:tgtEl>
                                      </p:cBhvr>
                                      <p:to x="100000" y="80000"/>
                                    </p:animScale>
                                    <p:animScale>
                                      <p:cBhvr>
                                        <p:cTn id="16" dur="124" decel="50000">
                                          <p:stCondLst>
                                            <p:cond delay="1004"/>
                                          </p:stCondLst>
                                        </p:cTn>
                                        <p:tgtEl>
                                          <p:spTgt spid="3">
                                            <p:txEl>
                                              <p:pRg st="0" end="0"/>
                                            </p:txEl>
                                          </p:spTgt>
                                        </p:tgtEl>
                                      </p:cBhvr>
                                      <p:to x="100000" y="100000"/>
                                    </p:animScale>
                                    <p:animScale>
                                      <p:cBhvr>
                                        <p:cTn id="17" dur="20">
                                          <p:stCondLst>
                                            <p:cond delay="1231"/>
                                          </p:stCondLst>
                                        </p:cTn>
                                        <p:tgtEl>
                                          <p:spTgt spid="3">
                                            <p:txEl>
                                              <p:pRg st="0" end="0"/>
                                            </p:txEl>
                                          </p:spTgt>
                                        </p:tgtEl>
                                      </p:cBhvr>
                                      <p:to x="100000" y="90000"/>
                                    </p:animScale>
                                    <p:animScale>
                                      <p:cBhvr>
                                        <p:cTn id="18" dur="124" decel="50000">
                                          <p:stCondLst>
                                            <p:cond delay="1251"/>
                                          </p:stCondLst>
                                        </p:cTn>
                                        <p:tgtEl>
                                          <p:spTgt spid="3">
                                            <p:txEl>
                                              <p:pRg st="0" end="0"/>
                                            </p:txEl>
                                          </p:spTgt>
                                        </p:tgtEl>
                                      </p:cBhvr>
                                      <p:to x="100000" y="100000"/>
                                    </p:animScale>
                                    <p:animScale>
                                      <p:cBhvr>
                                        <p:cTn id="19" dur="20">
                                          <p:stCondLst>
                                            <p:cond delay="1356"/>
                                          </p:stCondLst>
                                        </p:cTn>
                                        <p:tgtEl>
                                          <p:spTgt spid="3">
                                            <p:txEl>
                                              <p:pRg st="0" end="0"/>
                                            </p:txEl>
                                          </p:spTgt>
                                        </p:tgtEl>
                                      </p:cBhvr>
                                      <p:to x="100000" y="95000"/>
                                    </p:animScale>
                                    <p:animScale>
                                      <p:cBhvr>
                                        <p:cTn id="20" dur="124" decel="50000">
                                          <p:stCondLst>
                                            <p:cond delay="1376"/>
                                          </p:stCondLst>
                                        </p:cTn>
                                        <p:tgtEl>
                                          <p:spTgt spid="3">
                                            <p:txEl>
                                              <p:pRg st="0" end="0"/>
                                            </p:txEl>
                                          </p:spTgt>
                                        </p:tgtEl>
                                      </p:cBhvr>
                                      <p:to x="100000" y="100000"/>
                                    </p:animScale>
                                  </p:childTnLst>
                                </p:cTn>
                              </p:par>
                            </p:childTnLst>
                          </p:cTn>
                        </p:par>
                        <p:par>
                          <p:cTn id="21" fill="hold">
                            <p:stCondLst>
                              <p:cond delay="1500"/>
                            </p:stCondLst>
                            <p:childTnLst>
                              <p:par>
                                <p:cTn id="22" presetID="26"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435">
                                          <p:stCondLst>
                                            <p:cond delay="0"/>
                                          </p:stCondLst>
                                        </p:cTn>
                                        <p:tgtEl>
                                          <p:spTgt spid="2"/>
                                        </p:tgtEl>
                                      </p:cBhvr>
                                    </p:animEffect>
                                    <p:anim calcmode="lin" valueType="num">
                                      <p:cBhvr>
                                        <p:cTn id="25"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7"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28"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29"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30" dur="20">
                                          <p:stCondLst>
                                            <p:cond delay="487"/>
                                          </p:stCondLst>
                                        </p:cTn>
                                        <p:tgtEl>
                                          <p:spTgt spid="2"/>
                                        </p:tgtEl>
                                      </p:cBhvr>
                                      <p:to x="100000" y="60000"/>
                                    </p:animScale>
                                    <p:animScale>
                                      <p:cBhvr>
                                        <p:cTn id="31" dur="124" decel="50000">
                                          <p:stCondLst>
                                            <p:cond delay="507"/>
                                          </p:stCondLst>
                                        </p:cTn>
                                        <p:tgtEl>
                                          <p:spTgt spid="2"/>
                                        </p:tgtEl>
                                      </p:cBhvr>
                                      <p:to x="100000" y="100000"/>
                                    </p:animScale>
                                    <p:animScale>
                                      <p:cBhvr>
                                        <p:cTn id="32" dur="20">
                                          <p:stCondLst>
                                            <p:cond delay="984"/>
                                          </p:stCondLst>
                                        </p:cTn>
                                        <p:tgtEl>
                                          <p:spTgt spid="2"/>
                                        </p:tgtEl>
                                      </p:cBhvr>
                                      <p:to x="100000" y="80000"/>
                                    </p:animScale>
                                    <p:animScale>
                                      <p:cBhvr>
                                        <p:cTn id="33" dur="124" decel="50000">
                                          <p:stCondLst>
                                            <p:cond delay="1004"/>
                                          </p:stCondLst>
                                        </p:cTn>
                                        <p:tgtEl>
                                          <p:spTgt spid="2"/>
                                        </p:tgtEl>
                                      </p:cBhvr>
                                      <p:to x="100000" y="100000"/>
                                    </p:animScale>
                                    <p:animScale>
                                      <p:cBhvr>
                                        <p:cTn id="34" dur="20">
                                          <p:stCondLst>
                                            <p:cond delay="1231"/>
                                          </p:stCondLst>
                                        </p:cTn>
                                        <p:tgtEl>
                                          <p:spTgt spid="2"/>
                                        </p:tgtEl>
                                      </p:cBhvr>
                                      <p:to x="100000" y="90000"/>
                                    </p:animScale>
                                    <p:animScale>
                                      <p:cBhvr>
                                        <p:cTn id="35" dur="124" decel="50000">
                                          <p:stCondLst>
                                            <p:cond delay="1251"/>
                                          </p:stCondLst>
                                        </p:cTn>
                                        <p:tgtEl>
                                          <p:spTgt spid="2"/>
                                        </p:tgtEl>
                                      </p:cBhvr>
                                      <p:to x="100000" y="100000"/>
                                    </p:animScale>
                                    <p:animScale>
                                      <p:cBhvr>
                                        <p:cTn id="36" dur="20">
                                          <p:stCondLst>
                                            <p:cond delay="1356"/>
                                          </p:stCondLst>
                                        </p:cTn>
                                        <p:tgtEl>
                                          <p:spTgt spid="2"/>
                                        </p:tgtEl>
                                      </p:cBhvr>
                                      <p:to x="100000" y="95000"/>
                                    </p:animScale>
                                    <p:animScale>
                                      <p:cBhvr>
                                        <p:cTn id="37" dur="124" decel="50000">
                                          <p:stCondLst>
                                            <p:cond delay="1376"/>
                                          </p:stCondLst>
                                        </p:cTn>
                                        <p:tgtEl>
                                          <p:spTgt spid="2"/>
                                        </p:tgtEl>
                                      </p:cBhvr>
                                      <p:to x="100000" y="100000"/>
                                    </p:animScale>
                                  </p:childTnLst>
                                </p:cTn>
                              </p:par>
                            </p:childTnLst>
                          </p:cTn>
                        </p:par>
                        <p:par>
                          <p:cTn id="38" fill="hold">
                            <p:stCondLst>
                              <p:cond delay="3000"/>
                            </p:stCondLst>
                            <p:childTnLst>
                              <p:par>
                                <p:cTn id="39" presetID="45"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ppt_w</p:attrName>
                                        </p:attrNameLst>
                                      </p:cBhvr>
                                      <p:tavLst>
                                        <p:tav tm="0" fmla="#ppt_w*sin(2.5*pi*$)">
                                          <p:val>
                                            <p:fltVal val="0"/>
                                          </p:val>
                                        </p:tav>
                                        <p:tav tm="100000">
                                          <p:val>
                                            <p:fltVal val="1"/>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Effect transition="in" filter="fade">
                                      <p:cBhvr>
                                        <p:cTn id="46" dur="1000"/>
                                        <p:tgtEl>
                                          <p:spTgt spid="5">
                                            <p:txEl>
                                              <p:pRg st="0" end="0"/>
                                            </p:txEl>
                                          </p:spTgt>
                                        </p:tgtEl>
                                      </p:cBhvr>
                                    </p:animEffect>
                                    <p:anim calcmode="lin" valueType="num">
                                      <p:cBhvr>
                                        <p:cTn id="47"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48"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5" name="Picture 3" descr="Résultat de recherche d'images pour &quot;pont de gard&quot;">
            <a:hlinkClick r:id="rId2"/>
            <a:extLst>
              <a:ext uri="{FF2B5EF4-FFF2-40B4-BE49-F238E27FC236}">
                <a16:creationId xmlns:a16="http://schemas.microsoft.com/office/drawing/2014/main" xmlns="" id="{4180C4F0-20E4-42CE-B90A-5A8B7C08B0D5}"/>
              </a:ext>
            </a:extLst>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2411760" y="404664"/>
            <a:ext cx="4536504" cy="1741917"/>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Résultat de recherche d'images pour &quot;eau&quot;">
            <a:hlinkClick r:id="rId4"/>
            <a:extLst>
              <a:ext uri="{FF2B5EF4-FFF2-40B4-BE49-F238E27FC236}">
                <a16:creationId xmlns:a16="http://schemas.microsoft.com/office/drawing/2014/main" xmlns="" id="{83B3292F-6591-4CE5-AA44-AE9391A9021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1560" y="3757001"/>
            <a:ext cx="2376264" cy="1343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9" name="Picture 7" descr="Résultat de recherche d'images pour &quot;conduite&quot;">
            <a:hlinkClick r:id="rId6"/>
            <a:extLst>
              <a:ext uri="{FF2B5EF4-FFF2-40B4-BE49-F238E27FC236}">
                <a16:creationId xmlns:a16="http://schemas.microsoft.com/office/drawing/2014/main" xmlns="" id="{4C5B9A01-A75B-4FCF-A84C-FB440662CCFF}"/>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652120" y="3356991"/>
            <a:ext cx="2143125"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cxnSp>
        <p:nvCxnSpPr>
          <p:cNvPr id="5" name="Connecteur droit avec flèche 4">
            <a:extLst>
              <a:ext uri="{FF2B5EF4-FFF2-40B4-BE49-F238E27FC236}">
                <a16:creationId xmlns:a16="http://schemas.microsoft.com/office/drawing/2014/main" xmlns="" id="{53051F8D-F5C7-4F23-B63D-182D26A8E833}"/>
              </a:ext>
            </a:extLst>
          </p:cNvPr>
          <p:cNvCxnSpPr>
            <a:cxnSpLocks/>
            <a:stCxn id="3075" idx="2"/>
          </p:cNvCxnSpPr>
          <p:nvPr/>
        </p:nvCxnSpPr>
        <p:spPr>
          <a:xfrm flipH="1">
            <a:off x="2987824" y="2146581"/>
            <a:ext cx="1692188" cy="12824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Connecteur droit avec flèche 6">
            <a:extLst>
              <a:ext uri="{FF2B5EF4-FFF2-40B4-BE49-F238E27FC236}">
                <a16:creationId xmlns:a16="http://schemas.microsoft.com/office/drawing/2014/main" xmlns="" id="{547E8F46-7CDD-46BE-91F9-D0140B8BEC2E}"/>
              </a:ext>
            </a:extLst>
          </p:cNvPr>
          <p:cNvCxnSpPr>
            <a:cxnSpLocks/>
            <a:stCxn id="3075" idx="2"/>
          </p:cNvCxnSpPr>
          <p:nvPr/>
        </p:nvCxnSpPr>
        <p:spPr>
          <a:xfrm>
            <a:off x="4680012" y="2146581"/>
            <a:ext cx="1188132" cy="954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xmlns="" id="{DB4E3C3D-455F-4AD2-A5D3-538A3143B762}"/>
              </a:ext>
            </a:extLst>
          </p:cNvPr>
          <p:cNvSpPr/>
          <p:nvPr/>
        </p:nvSpPr>
        <p:spPr>
          <a:xfrm>
            <a:off x="295048" y="344794"/>
            <a:ext cx="1432636" cy="369332"/>
          </a:xfrm>
          <a:prstGeom prst="rect">
            <a:avLst/>
          </a:prstGeom>
        </p:spPr>
        <p:txBody>
          <a:bodyPr wrap="none">
            <a:spAutoFit/>
          </a:bodyPr>
          <a:lstStyle/>
          <a:p>
            <a:r>
              <a:rPr lang="fr-FR" dirty="0">
                <a:latin typeface="Abadi Extra Light" panose="020B0204020104020204" pitchFamily="34" charset="0"/>
              </a:rPr>
              <a:t>Pont du Gard </a:t>
            </a:r>
          </a:p>
        </p:txBody>
      </p:sp>
    </p:spTree>
    <p:extLst>
      <p:ext uri="{BB962C8B-B14F-4D97-AF65-F5344CB8AC3E}">
        <p14:creationId xmlns:p14="http://schemas.microsoft.com/office/powerpoint/2010/main" xmlns="" val="15408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anim calcmode="lin" valueType="num">
                                      <p:cBhvr>
                                        <p:cTn id="8" dur="500" fill="hold"/>
                                        <p:tgtEl>
                                          <p:spTgt spid="3075"/>
                                        </p:tgtEl>
                                        <p:attrNameLst>
                                          <p:attrName>ppt_x</p:attrName>
                                        </p:attrNameLst>
                                      </p:cBhvr>
                                      <p:tavLst>
                                        <p:tav tm="0">
                                          <p:val>
                                            <p:strVal val="#ppt_x"/>
                                          </p:val>
                                        </p:tav>
                                        <p:tav tm="100000">
                                          <p:val>
                                            <p:strVal val="#ppt_x"/>
                                          </p:val>
                                        </p:tav>
                                      </p:tavLst>
                                    </p:anim>
                                    <p:anim calcmode="lin" valueType="num">
                                      <p:cBhvr>
                                        <p:cTn id="9" dur="500" fill="hold"/>
                                        <p:tgtEl>
                                          <p:spTgt spid="307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fade">
                                      <p:cBhvr>
                                        <p:cTn id="29" dur="1000"/>
                                        <p:tgtEl>
                                          <p:spTgt spid="3077"/>
                                        </p:tgtEl>
                                      </p:cBhvr>
                                    </p:animEffect>
                                    <p:anim calcmode="lin" valueType="num">
                                      <p:cBhvr>
                                        <p:cTn id="30" dur="1000" fill="hold"/>
                                        <p:tgtEl>
                                          <p:spTgt spid="3077"/>
                                        </p:tgtEl>
                                        <p:attrNameLst>
                                          <p:attrName>ppt_x</p:attrName>
                                        </p:attrNameLst>
                                      </p:cBhvr>
                                      <p:tavLst>
                                        <p:tav tm="0">
                                          <p:val>
                                            <p:strVal val="#ppt_x"/>
                                          </p:val>
                                        </p:tav>
                                        <p:tav tm="100000">
                                          <p:val>
                                            <p:strVal val="#ppt_x"/>
                                          </p:val>
                                        </p:tav>
                                      </p:tavLst>
                                    </p:anim>
                                    <p:anim calcmode="lin" valueType="num">
                                      <p:cBhvr>
                                        <p:cTn id="31" dur="1000" fill="hold"/>
                                        <p:tgtEl>
                                          <p:spTgt spid="3077"/>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fade">
                                      <p:cBhvr>
                                        <p:cTn id="35" dur="500"/>
                                        <p:tgtEl>
                                          <p:spTgt spid="3079"/>
                                        </p:tgtEl>
                                      </p:cBhvr>
                                    </p:animEffect>
                                    <p:anim calcmode="lin" valueType="num">
                                      <p:cBhvr>
                                        <p:cTn id="36" dur="500" fill="hold"/>
                                        <p:tgtEl>
                                          <p:spTgt spid="3079"/>
                                        </p:tgtEl>
                                        <p:attrNameLst>
                                          <p:attrName>ppt_x</p:attrName>
                                        </p:attrNameLst>
                                      </p:cBhvr>
                                      <p:tavLst>
                                        <p:tav tm="0">
                                          <p:val>
                                            <p:strVal val="#ppt_x"/>
                                          </p:val>
                                        </p:tav>
                                        <p:tav tm="100000">
                                          <p:val>
                                            <p:strVal val="#ppt_x"/>
                                          </p:val>
                                        </p:tav>
                                      </p:tavLst>
                                    </p:anim>
                                    <p:anim calcmode="lin" valueType="num">
                                      <p:cBhvr>
                                        <p:cTn id="37" dur="5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1A9EF497-B0C5-4111-A2FC-D0AB38717BD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2839482" cy="1918869"/>
          </a:xfrm>
          <a:prstGeom prst="rect">
            <a:avLst/>
          </a:prstGeom>
        </p:spPr>
      </p:pic>
      <p:pic>
        <p:nvPicPr>
          <p:cNvPr id="4098" name="Picture 2" descr="Résultat d’images pour pied">
            <a:extLst>
              <a:ext uri="{FF2B5EF4-FFF2-40B4-BE49-F238E27FC236}">
                <a16:creationId xmlns:a16="http://schemas.microsoft.com/office/drawing/2014/main" xmlns="" id="{600BC2C8-B31C-45A3-8402-ADA801C6590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34175" y="0"/>
            <a:ext cx="2409825" cy="16097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Résultat d’images pour raisin">
            <a:extLst>
              <a:ext uri="{FF2B5EF4-FFF2-40B4-BE49-F238E27FC236}">
                <a16:creationId xmlns:a16="http://schemas.microsoft.com/office/drawing/2014/main" xmlns="" id="{9ABFE959-D89B-4DFD-B02B-A3DAEBBB3FC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69732" y="1589804"/>
            <a:ext cx="285750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 6">
            <a:extLst>
              <a:ext uri="{FF2B5EF4-FFF2-40B4-BE49-F238E27FC236}">
                <a16:creationId xmlns:a16="http://schemas.microsoft.com/office/drawing/2014/main" xmlns="" id="{A744F4EF-C529-4F7C-92F6-3DA2FAD1F793}"/>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19741" y="3524644"/>
            <a:ext cx="2878304" cy="1918869"/>
          </a:xfrm>
          <a:prstGeom prst="rect">
            <a:avLst/>
          </a:prstGeom>
        </p:spPr>
      </p:pic>
    </p:spTree>
    <p:extLst>
      <p:ext uri="{BB962C8B-B14F-4D97-AF65-F5344CB8AC3E}">
        <p14:creationId xmlns:p14="http://schemas.microsoft.com/office/powerpoint/2010/main" xmlns="" val="57668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ppt_x"/>
                                          </p:val>
                                        </p:tav>
                                        <p:tav tm="100000">
                                          <p:val>
                                            <p:strVal val="#ppt_x"/>
                                          </p:val>
                                        </p:tav>
                                      </p:tavLst>
                                    </p:anim>
                                    <p:anim calcmode="lin" valueType="num">
                                      <p:cBhvr additive="base">
                                        <p:cTn id="15" dur="500" fill="hold"/>
                                        <p:tgtEl>
                                          <p:spTgt spid="4098"/>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additive="base">
                                        <p:cTn id="19" dur="500" fill="hold"/>
                                        <p:tgtEl>
                                          <p:spTgt spid="4100"/>
                                        </p:tgtEl>
                                        <p:attrNameLst>
                                          <p:attrName>ppt_x</p:attrName>
                                        </p:attrNameLst>
                                      </p:cBhvr>
                                      <p:tavLst>
                                        <p:tav tm="0">
                                          <p:val>
                                            <p:strVal val="#ppt_x"/>
                                          </p:val>
                                        </p:tav>
                                        <p:tav tm="100000">
                                          <p:val>
                                            <p:strVal val="#ppt_x"/>
                                          </p:val>
                                        </p:tav>
                                      </p:tavLst>
                                    </p:anim>
                                    <p:anim calcmode="lin" valueType="num">
                                      <p:cBhvr additive="base">
                                        <p:cTn id="20" dur="500" fill="hold"/>
                                        <p:tgtEl>
                                          <p:spTgt spid="4100"/>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967958BD-3386-4986-BC81-2790C254FC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3728" y="332656"/>
            <a:ext cx="5292080" cy="2426467"/>
          </a:xfrm>
          <a:prstGeom prst="rect">
            <a:avLst/>
          </a:prstGeom>
        </p:spPr>
      </p:pic>
      <p:cxnSp>
        <p:nvCxnSpPr>
          <p:cNvPr id="7" name="Connecteur droit avec flèche 6">
            <a:extLst>
              <a:ext uri="{FF2B5EF4-FFF2-40B4-BE49-F238E27FC236}">
                <a16:creationId xmlns:a16="http://schemas.microsoft.com/office/drawing/2014/main" xmlns="" id="{BE93C14C-8FD9-4D03-A348-02F576266299}"/>
              </a:ext>
            </a:extLst>
          </p:cNvPr>
          <p:cNvCxnSpPr/>
          <p:nvPr/>
        </p:nvCxnSpPr>
        <p:spPr>
          <a:xfrm>
            <a:off x="2915816" y="2816932"/>
            <a:ext cx="0" cy="1224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xmlns="" id="{3B3D32D5-BBF5-475E-8E7B-C69E69590755}"/>
              </a:ext>
            </a:extLst>
          </p:cNvPr>
          <p:cNvCxnSpPr/>
          <p:nvPr/>
        </p:nvCxnSpPr>
        <p:spPr>
          <a:xfrm>
            <a:off x="4769768" y="2847374"/>
            <a:ext cx="0" cy="158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cteur droit avec flèche 10">
            <a:extLst>
              <a:ext uri="{FF2B5EF4-FFF2-40B4-BE49-F238E27FC236}">
                <a16:creationId xmlns:a16="http://schemas.microsoft.com/office/drawing/2014/main" xmlns="" id="{84997B31-38E5-45AD-B7B1-75A5C6632786}"/>
              </a:ext>
            </a:extLst>
          </p:cNvPr>
          <p:cNvCxnSpPr/>
          <p:nvPr/>
        </p:nvCxnSpPr>
        <p:spPr>
          <a:xfrm>
            <a:off x="6372200" y="2847374"/>
            <a:ext cx="0" cy="1224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ZoneTexte 11">
            <a:extLst>
              <a:ext uri="{FF2B5EF4-FFF2-40B4-BE49-F238E27FC236}">
                <a16:creationId xmlns:a16="http://schemas.microsoft.com/office/drawing/2014/main" xmlns="" id="{731108F8-BF48-4F61-B5DF-3C3B91541D39}"/>
              </a:ext>
            </a:extLst>
          </p:cNvPr>
          <p:cNvSpPr txBox="1"/>
          <p:nvPr/>
        </p:nvSpPr>
        <p:spPr>
          <a:xfrm>
            <a:off x="2411760" y="4181018"/>
            <a:ext cx="2952326" cy="400110"/>
          </a:xfrm>
          <a:prstGeom prst="rect">
            <a:avLst/>
          </a:prstGeom>
          <a:noFill/>
        </p:spPr>
        <p:txBody>
          <a:bodyPr wrap="square" rtlCol="0">
            <a:spAutoFit/>
          </a:bodyPr>
          <a:lstStyle/>
          <a:p>
            <a:r>
              <a:rPr lang="fr-FR" sz="2000" dirty="0">
                <a:latin typeface="Abadi Extra Light" panose="020B0204020104020204" pitchFamily="34" charset="0"/>
              </a:rPr>
              <a:t>mulsum</a:t>
            </a:r>
          </a:p>
        </p:txBody>
      </p:sp>
      <p:sp>
        <p:nvSpPr>
          <p:cNvPr id="13" name="ZoneTexte 12">
            <a:extLst>
              <a:ext uri="{FF2B5EF4-FFF2-40B4-BE49-F238E27FC236}">
                <a16:creationId xmlns:a16="http://schemas.microsoft.com/office/drawing/2014/main" xmlns="" id="{B8E00683-0F52-4964-B7E4-D809EB7F1DFB}"/>
              </a:ext>
            </a:extLst>
          </p:cNvPr>
          <p:cNvSpPr txBox="1"/>
          <p:nvPr/>
        </p:nvSpPr>
        <p:spPr>
          <a:xfrm>
            <a:off x="4139952" y="4512895"/>
            <a:ext cx="2232248" cy="400110"/>
          </a:xfrm>
          <a:prstGeom prst="rect">
            <a:avLst/>
          </a:prstGeom>
          <a:noFill/>
        </p:spPr>
        <p:txBody>
          <a:bodyPr wrap="square" rtlCol="0">
            <a:spAutoFit/>
          </a:bodyPr>
          <a:lstStyle/>
          <a:p>
            <a:r>
              <a:rPr lang="fr-FR" sz="2000" dirty="0">
                <a:latin typeface="Abadi Extra Light" panose="020B0204020104020204" pitchFamily="34" charset="0"/>
              </a:rPr>
              <a:t>tourriculae</a:t>
            </a:r>
          </a:p>
        </p:txBody>
      </p:sp>
      <p:sp>
        <p:nvSpPr>
          <p:cNvPr id="14" name="ZoneTexte 13">
            <a:extLst>
              <a:ext uri="{FF2B5EF4-FFF2-40B4-BE49-F238E27FC236}">
                <a16:creationId xmlns:a16="http://schemas.microsoft.com/office/drawing/2014/main" xmlns="" id="{8F511448-43CB-4EFF-BACF-8B795C3E96F7}"/>
              </a:ext>
            </a:extLst>
          </p:cNvPr>
          <p:cNvSpPr txBox="1"/>
          <p:nvPr/>
        </p:nvSpPr>
        <p:spPr>
          <a:xfrm>
            <a:off x="5940152" y="4080638"/>
            <a:ext cx="2213985" cy="400110"/>
          </a:xfrm>
          <a:prstGeom prst="rect">
            <a:avLst/>
          </a:prstGeom>
          <a:noFill/>
        </p:spPr>
        <p:txBody>
          <a:bodyPr wrap="square" rtlCol="0">
            <a:spAutoFit/>
          </a:bodyPr>
          <a:lstStyle/>
          <a:p>
            <a:r>
              <a:rPr lang="fr-FR" sz="2000" dirty="0">
                <a:latin typeface="Abadi Extra Light" panose="020B0204020104020204" pitchFamily="34" charset="0"/>
              </a:rPr>
              <a:t>carenum</a:t>
            </a:r>
          </a:p>
        </p:txBody>
      </p:sp>
    </p:spTree>
    <p:extLst>
      <p:ext uri="{BB962C8B-B14F-4D97-AF65-F5344CB8AC3E}">
        <p14:creationId xmlns:p14="http://schemas.microsoft.com/office/powerpoint/2010/main" xmlns="" val="128066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 calcmode="lin" valueType="num">
                                      <p:cBhvr additive="base">
                                        <p:cTn id="3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963F2E29-7BED-4203-AE26-2F1282EC43B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67208" y="1340768"/>
            <a:ext cx="3209584" cy="31716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38345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972C9A6-8580-42BC-BD4B-F93C0C2791A3}"/>
              </a:ext>
            </a:extLst>
          </p:cNvPr>
          <p:cNvSpPr txBox="1"/>
          <p:nvPr/>
        </p:nvSpPr>
        <p:spPr>
          <a:xfrm>
            <a:off x="1588427" y="78290"/>
            <a:ext cx="2952328" cy="400110"/>
          </a:xfrm>
          <a:prstGeom prst="rect">
            <a:avLst/>
          </a:prstGeom>
          <a:noFill/>
        </p:spPr>
        <p:txBody>
          <a:bodyPr wrap="square" rtlCol="0">
            <a:spAutoFit/>
          </a:bodyPr>
          <a:lstStyle/>
          <a:p>
            <a:r>
              <a:rPr lang="fr-FR" sz="2000" dirty="0">
                <a:latin typeface="Abadi Extra Light" panose="020B0204020104020204" pitchFamily="34" charset="0"/>
              </a:rPr>
              <a:t>Fruits </a:t>
            </a:r>
          </a:p>
        </p:txBody>
      </p:sp>
      <p:sp>
        <p:nvSpPr>
          <p:cNvPr id="5" name="ZoneTexte 4">
            <a:extLst>
              <a:ext uri="{FF2B5EF4-FFF2-40B4-BE49-F238E27FC236}">
                <a16:creationId xmlns:a16="http://schemas.microsoft.com/office/drawing/2014/main" xmlns="" id="{FED9EA4B-5E9A-4DF4-8CB7-C9068F9D1650}"/>
              </a:ext>
            </a:extLst>
          </p:cNvPr>
          <p:cNvSpPr txBox="1"/>
          <p:nvPr/>
        </p:nvSpPr>
        <p:spPr>
          <a:xfrm>
            <a:off x="6156176" y="61321"/>
            <a:ext cx="2304256" cy="400110"/>
          </a:xfrm>
          <a:prstGeom prst="rect">
            <a:avLst/>
          </a:prstGeom>
          <a:noFill/>
        </p:spPr>
        <p:txBody>
          <a:bodyPr wrap="square" rtlCol="0">
            <a:spAutoFit/>
          </a:bodyPr>
          <a:lstStyle/>
          <a:p>
            <a:r>
              <a:rPr lang="fr-FR" sz="2000" dirty="0">
                <a:latin typeface="Abadi Extra Light" panose="020B0204020104020204" pitchFamily="34" charset="0"/>
              </a:rPr>
              <a:t>Légumes </a:t>
            </a:r>
          </a:p>
        </p:txBody>
      </p:sp>
      <p:cxnSp>
        <p:nvCxnSpPr>
          <p:cNvPr id="7" name="Connecteur droit 6">
            <a:extLst>
              <a:ext uri="{FF2B5EF4-FFF2-40B4-BE49-F238E27FC236}">
                <a16:creationId xmlns:a16="http://schemas.microsoft.com/office/drawing/2014/main" xmlns="" id="{1350C3AD-3839-47D9-8B8B-5A3251E9ACAB}"/>
              </a:ext>
            </a:extLst>
          </p:cNvPr>
          <p:cNvCxnSpPr/>
          <p:nvPr/>
        </p:nvCxnSpPr>
        <p:spPr>
          <a:xfrm>
            <a:off x="4540755" y="58316"/>
            <a:ext cx="0" cy="6741368"/>
          </a:xfrm>
          <a:prstGeom prst="line">
            <a:avLst/>
          </a:prstGeom>
        </p:spPr>
        <p:style>
          <a:lnRef idx="1">
            <a:schemeClr val="dk1"/>
          </a:lnRef>
          <a:fillRef idx="0">
            <a:schemeClr val="dk1"/>
          </a:fillRef>
          <a:effectRef idx="0">
            <a:schemeClr val="dk1"/>
          </a:effectRef>
          <a:fontRef idx="minor">
            <a:schemeClr val="tx1"/>
          </a:fontRef>
        </p:style>
      </p:cxnSp>
      <p:pic>
        <p:nvPicPr>
          <p:cNvPr id="8" name="Image 7">
            <a:extLst>
              <a:ext uri="{FF2B5EF4-FFF2-40B4-BE49-F238E27FC236}">
                <a16:creationId xmlns:a16="http://schemas.microsoft.com/office/drawing/2014/main" xmlns="" id="{6DBEBCAA-9730-4746-B162-C4D099D1AA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5871636"/>
            <a:ext cx="1653688" cy="999648"/>
          </a:xfrm>
          <a:prstGeom prst="rect">
            <a:avLst/>
          </a:prstGeom>
        </p:spPr>
      </p:pic>
      <p:pic>
        <p:nvPicPr>
          <p:cNvPr id="9" name="Image 8">
            <a:extLst>
              <a:ext uri="{FF2B5EF4-FFF2-40B4-BE49-F238E27FC236}">
                <a16:creationId xmlns:a16="http://schemas.microsoft.com/office/drawing/2014/main" xmlns="" id="{8C30E2C9-2530-47D3-A639-3B55979817B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27823" y="0"/>
            <a:ext cx="1716177" cy="993141"/>
          </a:xfrm>
          <a:prstGeom prst="rect">
            <a:avLst/>
          </a:prstGeom>
        </p:spPr>
      </p:pic>
      <p:sp>
        <p:nvSpPr>
          <p:cNvPr id="10" name="Rectangle 9">
            <a:extLst>
              <a:ext uri="{FF2B5EF4-FFF2-40B4-BE49-F238E27FC236}">
                <a16:creationId xmlns:a16="http://schemas.microsoft.com/office/drawing/2014/main" xmlns="" id="{1B02187B-FE97-4BB5-ABA3-EDB05B35BAD1}"/>
              </a:ext>
            </a:extLst>
          </p:cNvPr>
          <p:cNvSpPr/>
          <p:nvPr/>
        </p:nvSpPr>
        <p:spPr>
          <a:xfrm>
            <a:off x="-162271" y="1412776"/>
            <a:ext cx="4572000" cy="3816429"/>
          </a:xfrm>
          <a:prstGeom prst="rect">
            <a:avLst/>
          </a:prstGeom>
        </p:spPr>
        <p:txBody>
          <a:bodyPr>
            <a:spAutoFit/>
          </a:bodyPr>
          <a:lstStyle/>
          <a:p>
            <a:pPr algn="ctr"/>
            <a:r>
              <a:rPr lang="fr-FR" sz="2800" dirty="0">
                <a:latin typeface="Abadi Extra Light" panose="020B0204020104020204" pitchFamily="34" charset="0"/>
              </a:rPr>
              <a:t> </a:t>
            </a:r>
            <a:r>
              <a:rPr lang="fr-FR" sz="2800" dirty="0">
                <a:latin typeface="Abadi Extra Light" panose="020B0204020104020204" pitchFamily="34" charset="0"/>
                <a:cs typeface="AngsanaUPC" panose="02020603050405020304" pitchFamily="18" charset="-34"/>
              </a:rPr>
              <a:t>brugnons , des nectarines, des figes, du raisins</a:t>
            </a:r>
            <a:endParaRPr lang="fr-FR" sz="2800" dirty="0">
              <a:latin typeface="Abadi Extra Light" panose="020B0204020104020204" pitchFamily="34" charset="0"/>
            </a:endParaRPr>
          </a:p>
          <a:p>
            <a:pPr algn="ctr"/>
            <a:r>
              <a:rPr lang="fr-FR" sz="2800" dirty="0">
                <a:latin typeface="Abadi Extra Light" panose="020B0204020104020204" pitchFamily="34" charset="0"/>
              </a:rPr>
              <a:t> </a:t>
            </a:r>
            <a:r>
              <a:rPr lang="fr-FR" sz="2800" dirty="0">
                <a:latin typeface="Abadi Extra Light" panose="020B0204020104020204" pitchFamily="34" charset="0"/>
                <a:cs typeface="AngsanaUPC" panose="02020603050405020304" pitchFamily="18" charset="-34"/>
              </a:rPr>
              <a:t>, des abricots, des amandes ,des pistaches , des cerises , des fraises des bois ,des grenades, des poires et des coings aussi appelés pomme d’or ou poire cydonie</a:t>
            </a:r>
          </a:p>
          <a:p>
            <a:endParaRPr lang="fr-FR" dirty="0"/>
          </a:p>
        </p:txBody>
      </p:sp>
      <p:sp>
        <p:nvSpPr>
          <p:cNvPr id="11" name="Rectangle 10">
            <a:extLst>
              <a:ext uri="{FF2B5EF4-FFF2-40B4-BE49-F238E27FC236}">
                <a16:creationId xmlns:a16="http://schemas.microsoft.com/office/drawing/2014/main" xmlns="" id="{E555D2B7-5C14-44EE-BD28-ECD8EE00229A}"/>
              </a:ext>
            </a:extLst>
          </p:cNvPr>
          <p:cNvSpPr/>
          <p:nvPr/>
        </p:nvSpPr>
        <p:spPr>
          <a:xfrm>
            <a:off x="4532867" y="1147399"/>
            <a:ext cx="4572000" cy="5632311"/>
          </a:xfrm>
          <a:prstGeom prst="rect">
            <a:avLst/>
          </a:prstGeom>
        </p:spPr>
        <p:txBody>
          <a:bodyPr>
            <a:spAutoFit/>
          </a:bodyPr>
          <a:lstStyle/>
          <a:p>
            <a:pPr algn="ctr"/>
            <a:r>
              <a:rPr lang="fr-FR" sz="2000" dirty="0">
                <a:latin typeface="Abadi Extra Light" panose="020B0204020104020204" pitchFamily="34" charset="0"/>
                <a:cs typeface="AngsanaUPC" panose="02020603050405020304" pitchFamily="18" charset="-34"/>
              </a:rPr>
              <a:t>des pois chiche, des choux, du choux pommé ,des brocolis, de la laitue , des poireaux des fèves, des salades ,des blettes ,des carottes, des  </a:t>
            </a:r>
            <a:r>
              <a:rPr lang="fr-FR" sz="2000" dirty="0">
                <a:latin typeface="Abadi Extra Light" panose="020B0204020104020204" pitchFamily="34" charset="0"/>
                <a:cs typeface="AngsanaUPC" panose="02020603050405020304" pitchFamily="18" charset="-34"/>
                <a:hlinkClick r:id="rId4" tooltip="Chicorée"/>
              </a:rPr>
              <a:t>chicorée</a:t>
            </a:r>
            <a:r>
              <a:rPr lang="fr-FR" sz="2000" dirty="0">
                <a:latin typeface="Abadi Extra Light" panose="020B0204020104020204" pitchFamily="34" charset="0"/>
                <a:cs typeface="AngsanaUPC" panose="02020603050405020304" pitchFamily="18" charset="-34"/>
              </a:rPr>
              <a:t>, des concombres, des chardons, des oseilles, des câprier, des livèches, des mauve, du chicoré ,du céleri ,du maceron, de arum, des arroches, des cressons, de la roquette, des asperges des oignons de Gaule ,du fenouil marin , (pousse près de la mer sur des falaises et des rochers ),du fenouil, des olives, du plantain ,des carotte ,des champignons, Lentilles ; pois ; fèves ; lupin ; coloquinte ; pompon (ancêtre de notre melon) ; gig érine (ancêtre de la pastèque) ; vesce ; ail ; ail des ours ; oignon ; panais ; raifort ; navet ; radis ; radis noir ; chou-rave ; aunée ; arachide ; glaïeul ; asphodèle ;</a:t>
            </a:r>
          </a:p>
        </p:txBody>
      </p:sp>
    </p:spTree>
    <p:extLst>
      <p:ext uri="{BB962C8B-B14F-4D97-AF65-F5344CB8AC3E}">
        <p14:creationId xmlns:p14="http://schemas.microsoft.com/office/powerpoint/2010/main" xmlns="" val="152894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nodeType="after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BFF3EBB1-4055-437E-BC75-AB3AAD7517F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33750" y="2276872"/>
            <a:ext cx="2476500" cy="1657350"/>
          </a:xfrm>
          <a:prstGeom prst="rect">
            <a:avLst/>
          </a:prstGeom>
        </p:spPr>
      </p:pic>
      <p:pic>
        <p:nvPicPr>
          <p:cNvPr id="5122" name="Picture 2" descr="Résultat d’images pour massage">
            <a:extLst>
              <a:ext uri="{FF2B5EF4-FFF2-40B4-BE49-F238E27FC236}">
                <a16:creationId xmlns:a16="http://schemas.microsoft.com/office/drawing/2014/main" xmlns="" id="{A28FB827-BF69-4FBF-AC8B-A48D7C38484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332656"/>
            <a:ext cx="2600325" cy="111442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Résultat d’images pour instrument cuisine">
            <a:extLst>
              <a:ext uri="{FF2B5EF4-FFF2-40B4-BE49-F238E27FC236}">
                <a16:creationId xmlns:a16="http://schemas.microsoft.com/office/drawing/2014/main" xmlns="" id="{1750BB24-1CDF-48C5-A44C-8B41986B02C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2160" y="4653136"/>
            <a:ext cx="2619375" cy="16764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Connecteur droit avec flèche 2">
            <a:extLst>
              <a:ext uri="{FF2B5EF4-FFF2-40B4-BE49-F238E27FC236}">
                <a16:creationId xmlns:a16="http://schemas.microsoft.com/office/drawing/2014/main" xmlns="" id="{836E40C8-B3DE-4133-BEDA-BDAFC21D5E8D}"/>
              </a:ext>
            </a:extLst>
          </p:cNvPr>
          <p:cNvCxnSpPr>
            <a:cxnSpLocks/>
          </p:cNvCxnSpPr>
          <p:nvPr/>
        </p:nvCxnSpPr>
        <p:spPr>
          <a:xfrm flipH="1" flipV="1">
            <a:off x="2923854" y="1556792"/>
            <a:ext cx="712042" cy="72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a:extLst>
              <a:ext uri="{FF2B5EF4-FFF2-40B4-BE49-F238E27FC236}">
                <a16:creationId xmlns:a16="http://schemas.microsoft.com/office/drawing/2014/main" xmlns="" id="{5CE3EF7D-82A2-40B7-948A-7E33DD58AE8E}"/>
              </a:ext>
            </a:extLst>
          </p:cNvPr>
          <p:cNvCxnSpPr/>
          <p:nvPr/>
        </p:nvCxnSpPr>
        <p:spPr>
          <a:xfrm>
            <a:off x="5364088" y="3934222"/>
            <a:ext cx="446162" cy="5028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80248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5124"/>
                                        </p:tgtEl>
                                        <p:attrNameLst>
                                          <p:attrName>style.visibility</p:attrName>
                                        </p:attrNameLst>
                                      </p:cBhvr>
                                      <p:to>
                                        <p:strVal val="visible"/>
                                      </p:to>
                                    </p:set>
                                    <p:anim calcmode="lin" valueType="num">
                                      <p:cBhvr additive="base">
                                        <p:cTn id="27" dur="500" fill="hold"/>
                                        <p:tgtEl>
                                          <p:spTgt spid="5124"/>
                                        </p:tgtEl>
                                        <p:attrNameLst>
                                          <p:attrName>ppt_x</p:attrName>
                                        </p:attrNameLst>
                                      </p:cBhvr>
                                      <p:tavLst>
                                        <p:tav tm="0">
                                          <p:val>
                                            <p:strVal val="#ppt_x"/>
                                          </p:val>
                                        </p:tav>
                                        <p:tav tm="100000">
                                          <p:val>
                                            <p:strVal val="#ppt_x"/>
                                          </p:val>
                                        </p:tav>
                                      </p:tavLst>
                                    </p:anim>
                                    <p:anim calcmode="lin" valueType="num">
                                      <p:cBhvr additive="base">
                                        <p:cTn id="2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Résultat de recherche d'images pour &quot;tomate&quot;">
            <a:hlinkClick r:id="rId2"/>
            <a:extLst>
              <a:ext uri="{FF2B5EF4-FFF2-40B4-BE49-F238E27FC236}">
                <a16:creationId xmlns:a16="http://schemas.microsoft.com/office/drawing/2014/main" xmlns="" id="{021E88D2-41A0-475E-8261-4CC90965A4D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404664"/>
            <a:ext cx="1071563" cy="107156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Résultat de recherche d'images pour &quot;pomme de terre&quot;">
            <a:hlinkClick r:id="rId4"/>
            <a:extLst>
              <a:ext uri="{FF2B5EF4-FFF2-40B4-BE49-F238E27FC236}">
                <a16:creationId xmlns:a16="http://schemas.microsoft.com/office/drawing/2014/main" xmlns="" id="{D10A0778-9EA9-4782-80F0-467984B025A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48264" y="912176"/>
            <a:ext cx="1791642" cy="1791642"/>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Résultat de recherche d'images pour &quot;mais&quot;">
            <a:hlinkClick r:id="rId6"/>
            <a:extLst>
              <a:ext uri="{FF2B5EF4-FFF2-40B4-BE49-F238E27FC236}">
                <a16:creationId xmlns:a16="http://schemas.microsoft.com/office/drawing/2014/main" xmlns="" id="{D49D7288-2DA3-47E7-80D0-C6AB6DA71923}"/>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979712" y="1916832"/>
            <a:ext cx="1957759" cy="1302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Résultat de recherche d'images pour &quot;courge&quot;">
            <a:hlinkClick r:id="rId8"/>
            <a:extLst>
              <a:ext uri="{FF2B5EF4-FFF2-40B4-BE49-F238E27FC236}">
                <a16:creationId xmlns:a16="http://schemas.microsoft.com/office/drawing/2014/main" xmlns="" id="{FC836872-FD0A-468D-A918-25F21709C501}"/>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355976" y="369723"/>
            <a:ext cx="1710275" cy="1029716"/>
          </a:xfrm>
          <a:prstGeom prst="rect">
            <a:avLst/>
          </a:prstGeom>
          <a:noFill/>
          <a:extLst>
            <a:ext uri="{909E8E84-426E-40DD-AFC4-6F175D3DCCD1}">
              <a14:hiddenFill xmlns:a14="http://schemas.microsoft.com/office/drawing/2010/main" xmlns="">
                <a:solidFill>
                  <a:srgbClr val="FFFFFF"/>
                </a:solidFill>
              </a14:hiddenFill>
            </a:ext>
          </a:extLst>
        </p:spPr>
      </p:pic>
      <p:pic>
        <p:nvPicPr>
          <p:cNvPr id="1035" name="Picture 11" descr="Résultat de recherche d'images pour &quot;haricots&quot;">
            <a:hlinkClick r:id="rId10"/>
            <a:extLst>
              <a:ext uri="{FF2B5EF4-FFF2-40B4-BE49-F238E27FC236}">
                <a16:creationId xmlns:a16="http://schemas.microsoft.com/office/drawing/2014/main" xmlns="" id="{A34E276A-53F5-4F77-9E47-0023680DC50A}"/>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875676" y="2401073"/>
            <a:ext cx="1791643" cy="1192257"/>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Résultat de recherche d'images pour &quot;cacao&quot;">
            <a:hlinkClick r:id="rId12"/>
            <a:extLst>
              <a:ext uri="{FF2B5EF4-FFF2-40B4-BE49-F238E27FC236}">
                <a16:creationId xmlns:a16="http://schemas.microsoft.com/office/drawing/2014/main" xmlns="" id="{35B0BCE0-2C6F-4080-BC11-FC1DD4EF40EE}"/>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395536" y="3401522"/>
            <a:ext cx="2143125"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Résultat de recherche d'images pour &quot;sucre de canne&quot;">
            <a:hlinkClick r:id="rId14"/>
            <a:extLst>
              <a:ext uri="{FF2B5EF4-FFF2-40B4-BE49-F238E27FC236}">
                <a16:creationId xmlns:a16="http://schemas.microsoft.com/office/drawing/2014/main" xmlns="" id="{518B8C46-6A51-4E61-8C6A-9EE22BA018BD}"/>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6080728" y="4355541"/>
            <a:ext cx="2609850"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a:extLst>
              <a:ext uri="{FF2B5EF4-FFF2-40B4-BE49-F238E27FC236}">
                <a16:creationId xmlns:a16="http://schemas.microsoft.com/office/drawing/2014/main" xmlns="" id="{33EFF8D3-CFC3-4056-8627-7807E118F66E}"/>
              </a:ext>
            </a:extLst>
          </p:cNvPr>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3432051" y="4221266"/>
            <a:ext cx="1847850" cy="2466975"/>
          </a:xfrm>
          <a:prstGeom prst="rect">
            <a:avLst/>
          </a:prstGeom>
        </p:spPr>
      </p:pic>
    </p:spTree>
    <p:extLst>
      <p:ext uri="{BB962C8B-B14F-4D97-AF65-F5344CB8AC3E}">
        <p14:creationId xmlns:p14="http://schemas.microsoft.com/office/powerpoint/2010/main" xmlns="" val="41815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750" fill="hold"/>
                                        <p:tgtEl>
                                          <p:spTgt spid="1027"/>
                                        </p:tgtEl>
                                        <p:attrNameLst>
                                          <p:attrName>ppt_x</p:attrName>
                                        </p:attrNameLst>
                                      </p:cBhvr>
                                      <p:tavLst>
                                        <p:tav tm="0">
                                          <p:val>
                                            <p:strVal val="#ppt_x"/>
                                          </p:val>
                                        </p:tav>
                                        <p:tav tm="100000">
                                          <p:val>
                                            <p:strVal val="#ppt_x"/>
                                          </p:val>
                                        </p:tav>
                                      </p:tavLst>
                                    </p:anim>
                                    <p:anim calcmode="lin" valueType="num">
                                      <p:cBhvr additive="base">
                                        <p:cTn id="8" dur="750" fill="hold"/>
                                        <p:tgtEl>
                                          <p:spTgt spid="102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1029"/>
                                        </p:tgtEl>
                                        <p:attrNameLst>
                                          <p:attrName>style.visibility</p:attrName>
                                        </p:attrNameLst>
                                      </p:cBhvr>
                                      <p:to>
                                        <p:strVal val="visible"/>
                                      </p:to>
                                    </p:set>
                                    <p:anim calcmode="lin" valueType="num">
                                      <p:cBhvr additive="base">
                                        <p:cTn id="12" dur="750" fill="hold"/>
                                        <p:tgtEl>
                                          <p:spTgt spid="1029"/>
                                        </p:tgtEl>
                                        <p:attrNameLst>
                                          <p:attrName>ppt_x</p:attrName>
                                        </p:attrNameLst>
                                      </p:cBhvr>
                                      <p:tavLst>
                                        <p:tav tm="0">
                                          <p:val>
                                            <p:strVal val="#ppt_x"/>
                                          </p:val>
                                        </p:tav>
                                        <p:tav tm="100000">
                                          <p:val>
                                            <p:strVal val="#ppt_x"/>
                                          </p:val>
                                        </p:tav>
                                      </p:tavLst>
                                    </p:anim>
                                    <p:anim calcmode="lin" valueType="num">
                                      <p:cBhvr additive="base">
                                        <p:cTn id="13" dur="750" fill="hold"/>
                                        <p:tgtEl>
                                          <p:spTgt spid="1029"/>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031"/>
                                        </p:tgtEl>
                                        <p:attrNameLst>
                                          <p:attrName>style.visibility</p:attrName>
                                        </p:attrNameLst>
                                      </p:cBhvr>
                                      <p:to>
                                        <p:strVal val="visible"/>
                                      </p:to>
                                    </p:set>
                                    <p:anim calcmode="lin" valueType="num">
                                      <p:cBhvr additive="base">
                                        <p:cTn id="17" dur="750" fill="hold"/>
                                        <p:tgtEl>
                                          <p:spTgt spid="1031"/>
                                        </p:tgtEl>
                                        <p:attrNameLst>
                                          <p:attrName>ppt_x</p:attrName>
                                        </p:attrNameLst>
                                      </p:cBhvr>
                                      <p:tavLst>
                                        <p:tav tm="0">
                                          <p:val>
                                            <p:strVal val="#ppt_x"/>
                                          </p:val>
                                        </p:tav>
                                        <p:tav tm="100000">
                                          <p:val>
                                            <p:strVal val="#ppt_x"/>
                                          </p:val>
                                        </p:tav>
                                      </p:tavLst>
                                    </p:anim>
                                    <p:anim calcmode="lin" valueType="num">
                                      <p:cBhvr additive="base">
                                        <p:cTn id="18" dur="750" fill="hold"/>
                                        <p:tgtEl>
                                          <p:spTgt spid="1031"/>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2" presetClass="entr" presetSubtype="4" fill="hold" nodeType="afterEffect">
                                  <p:stCondLst>
                                    <p:cond delay="0"/>
                                  </p:stCondLst>
                                  <p:childTnLst>
                                    <p:set>
                                      <p:cBhvr>
                                        <p:cTn id="21" dur="1" fill="hold">
                                          <p:stCondLst>
                                            <p:cond delay="0"/>
                                          </p:stCondLst>
                                        </p:cTn>
                                        <p:tgtEl>
                                          <p:spTgt spid="1033"/>
                                        </p:tgtEl>
                                        <p:attrNameLst>
                                          <p:attrName>style.visibility</p:attrName>
                                        </p:attrNameLst>
                                      </p:cBhvr>
                                      <p:to>
                                        <p:strVal val="visible"/>
                                      </p:to>
                                    </p:set>
                                    <p:anim calcmode="lin" valueType="num">
                                      <p:cBhvr additive="base">
                                        <p:cTn id="22" dur="750" fill="hold"/>
                                        <p:tgtEl>
                                          <p:spTgt spid="1033"/>
                                        </p:tgtEl>
                                        <p:attrNameLst>
                                          <p:attrName>ppt_x</p:attrName>
                                        </p:attrNameLst>
                                      </p:cBhvr>
                                      <p:tavLst>
                                        <p:tav tm="0">
                                          <p:val>
                                            <p:strVal val="#ppt_x"/>
                                          </p:val>
                                        </p:tav>
                                        <p:tav tm="100000">
                                          <p:val>
                                            <p:strVal val="#ppt_x"/>
                                          </p:val>
                                        </p:tav>
                                      </p:tavLst>
                                    </p:anim>
                                    <p:anim calcmode="lin" valueType="num">
                                      <p:cBhvr additive="base">
                                        <p:cTn id="23" dur="750" fill="hold"/>
                                        <p:tgtEl>
                                          <p:spTgt spid="103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1035"/>
                                        </p:tgtEl>
                                        <p:attrNameLst>
                                          <p:attrName>style.visibility</p:attrName>
                                        </p:attrNameLst>
                                      </p:cBhvr>
                                      <p:to>
                                        <p:strVal val="visible"/>
                                      </p:to>
                                    </p:set>
                                    <p:anim calcmode="lin" valueType="num">
                                      <p:cBhvr additive="base">
                                        <p:cTn id="27" dur="750" fill="hold"/>
                                        <p:tgtEl>
                                          <p:spTgt spid="1035"/>
                                        </p:tgtEl>
                                        <p:attrNameLst>
                                          <p:attrName>ppt_x</p:attrName>
                                        </p:attrNameLst>
                                      </p:cBhvr>
                                      <p:tavLst>
                                        <p:tav tm="0">
                                          <p:val>
                                            <p:strVal val="#ppt_x"/>
                                          </p:val>
                                        </p:tav>
                                        <p:tav tm="100000">
                                          <p:val>
                                            <p:strVal val="#ppt_x"/>
                                          </p:val>
                                        </p:tav>
                                      </p:tavLst>
                                    </p:anim>
                                    <p:anim calcmode="lin" valueType="num">
                                      <p:cBhvr additive="base">
                                        <p:cTn id="28" dur="750" fill="hold"/>
                                        <p:tgtEl>
                                          <p:spTgt spid="1035"/>
                                        </p:tgtEl>
                                        <p:attrNameLst>
                                          <p:attrName>ppt_y</p:attrName>
                                        </p:attrNameLst>
                                      </p:cBhvr>
                                      <p:tavLst>
                                        <p:tav tm="0">
                                          <p:val>
                                            <p:strVal val="1+#ppt_h/2"/>
                                          </p:val>
                                        </p:tav>
                                        <p:tav tm="100000">
                                          <p:val>
                                            <p:strVal val="#ppt_y"/>
                                          </p:val>
                                        </p:tav>
                                      </p:tavLst>
                                    </p:anim>
                                  </p:childTnLst>
                                </p:cTn>
                              </p:par>
                            </p:childTnLst>
                          </p:cTn>
                        </p:par>
                        <p:par>
                          <p:cTn id="29" fill="hold">
                            <p:stCondLst>
                              <p:cond delay="3750"/>
                            </p:stCondLst>
                            <p:childTnLst>
                              <p:par>
                                <p:cTn id="30" presetID="2" presetClass="entr" presetSubtype="4" fill="hold" nodeType="afterEffect">
                                  <p:stCondLst>
                                    <p:cond delay="0"/>
                                  </p:stCondLst>
                                  <p:childTnLst>
                                    <p:set>
                                      <p:cBhvr>
                                        <p:cTn id="31" dur="1" fill="hold">
                                          <p:stCondLst>
                                            <p:cond delay="0"/>
                                          </p:stCondLst>
                                        </p:cTn>
                                        <p:tgtEl>
                                          <p:spTgt spid="1037"/>
                                        </p:tgtEl>
                                        <p:attrNameLst>
                                          <p:attrName>style.visibility</p:attrName>
                                        </p:attrNameLst>
                                      </p:cBhvr>
                                      <p:to>
                                        <p:strVal val="visible"/>
                                      </p:to>
                                    </p:set>
                                    <p:anim calcmode="lin" valueType="num">
                                      <p:cBhvr additive="base">
                                        <p:cTn id="32" dur="500" fill="hold"/>
                                        <p:tgtEl>
                                          <p:spTgt spid="1037"/>
                                        </p:tgtEl>
                                        <p:attrNameLst>
                                          <p:attrName>ppt_x</p:attrName>
                                        </p:attrNameLst>
                                      </p:cBhvr>
                                      <p:tavLst>
                                        <p:tav tm="0">
                                          <p:val>
                                            <p:strVal val="#ppt_x"/>
                                          </p:val>
                                        </p:tav>
                                        <p:tav tm="100000">
                                          <p:val>
                                            <p:strVal val="#ppt_x"/>
                                          </p:val>
                                        </p:tav>
                                      </p:tavLst>
                                    </p:anim>
                                    <p:anim calcmode="lin" valueType="num">
                                      <p:cBhvr additive="base">
                                        <p:cTn id="33" dur="500" fill="hold"/>
                                        <p:tgtEl>
                                          <p:spTgt spid="1037"/>
                                        </p:tgtEl>
                                        <p:attrNameLst>
                                          <p:attrName>ppt_y</p:attrName>
                                        </p:attrNameLst>
                                      </p:cBhvr>
                                      <p:tavLst>
                                        <p:tav tm="0">
                                          <p:val>
                                            <p:strVal val="1+#ppt_h/2"/>
                                          </p:val>
                                        </p:tav>
                                        <p:tav tm="100000">
                                          <p:val>
                                            <p:strVal val="#ppt_y"/>
                                          </p:val>
                                        </p:tav>
                                      </p:tavLst>
                                    </p:anim>
                                  </p:childTnLst>
                                </p:cTn>
                              </p:par>
                            </p:childTnLst>
                          </p:cTn>
                        </p:par>
                        <p:par>
                          <p:cTn id="34" fill="hold">
                            <p:stCondLst>
                              <p:cond delay="4250"/>
                            </p:stCondLst>
                            <p:childTnLst>
                              <p:par>
                                <p:cTn id="35" presetID="2" presetClass="entr" presetSubtype="4" fill="hold" nodeType="afterEffect">
                                  <p:stCondLst>
                                    <p:cond delay="0"/>
                                  </p:stCondLst>
                                  <p:childTnLst>
                                    <p:set>
                                      <p:cBhvr>
                                        <p:cTn id="36" dur="1" fill="hold">
                                          <p:stCondLst>
                                            <p:cond delay="0"/>
                                          </p:stCondLst>
                                        </p:cTn>
                                        <p:tgtEl>
                                          <p:spTgt spid="1039"/>
                                        </p:tgtEl>
                                        <p:attrNameLst>
                                          <p:attrName>style.visibility</p:attrName>
                                        </p:attrNameLst>
                                      </p:cBhvr>
                                      <p:to>
                                        <p:strVal val="visible"/>
                                      </p:to>
                                    </p:set>
                                    <p:anim calcmode="lin" valueType="num">
                                      <p:cBhvr additive="base">
                                        <p:cTn id="37" dur="500" fill="hold"/>
                                        <p:tgtEl>
                                          <p:spTgt spid="1039"/>
                                        </p:tgtEl>
                                        <p:attrNameLst>
                                          <p:attrName>ppt_x</p:attrName>
                                        </p:attrNameLst>
                                      </p:cBhvr>
                                      <p:tavLst>
                                        <p:tav tm="0">
                                          <p:val>
                                            <p:strVal val="#ppt_x"/>
                                          </p:val>
                                        </p:tav>
                                        <p:tav tm="100000">
                                          <p:val>
                                            <p:strVal val="#ppt_x"/>
                                          </p:val>
                                        </p:tav>
                                      </p:tavLst>
                                    </p:anim>
                                    <p:anim calcmode="lin" valueType="num">
                                      <p:cBhvr additive="base">
                                        <p:cTn id="38" dur="500" fill="hold"/>
                                        <p:tgtEl>
                                          <p:spTgt spid="1039"/>
                                        </p:tgtEl>
                                        <p:attrNameLst>
                                          <p:attrName>ppt_y</p:attrName>
                                        </p:attrNameLst>
                                      </p:cBhvr>
                                      <p:tavLst>
                                        <p:tav tm="0">
                                          <p:val>
                                            <p:strVal val="1+#ppt_h/2"/>
                                          </p:val>
                                        </p:tav>
                                        <p:tav tm="100000">
                                          <p:val>
                                            <p:strVal val="#ppt_y"/>
                                          </p:val>
                                        </p:tav>
                                      </p:tavLst>
                                    </p:anim>
                                  </p:childTnLst>
                                </p:cTn>
                              </p:par>
                            </p:childTnLst>
                          </p:cTn>
                        </p:par>
                        <p:par>
                          <p:cTn id="39" fill="hold">
                            <p:stCondLst>
                              <p:cond delay="4750"/>
                            </p:stCondLst>
                            <p:childTnLst>
                              <p:par>
                                <p:cTn id="40" presetID="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051" name="Picture 3" descr="Résultat de recherche d'images pour &quot;café grain&quot;">
            <a:hlinkClick r:id="rId2"/>
            <a:extLst>
              <a:ext uri="{FF2B5EF4-FFF2-40B4-BE49-F238E27FC236}">
                <a16:creationId xmlns:a16="http://schemas.microsoft.com/office/drawing/2014/main" xmlns="" id="{AE989F09-F9B3-4322-9B0A-188B343ACE1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260648"/>
            <a:ext cx="3824232" cy="208823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Résultat de recherche d'images pour &quot;afrique&quot;">
            <a:hlinkClick r:id="rId4"/>
            <a:extLst>
              <a:ext uri="{FF2B5EF4-FFF2-40B4-BE49-F238E27FC236}">
                <a16:creationId xmlns:a16="http://schemas.microsoft.com/office/drawing/2014/main" xmlns="" id="{2B1917DB-5E51-4335-959E-4FC8B97C57D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5401" y="2492896"/>
            <a:ext cx="3731096" cy="3731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20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3"/>
                                        </p:tgtEl>
                                        <p:attrNameLst>
                                          <p:attrName>style.visibility</p:attrName>
                                        </p:attrNameLst>
                                      </p:cBhvr>
                                      <p:to>
                                        <p:strVal val="visible"/>
                                      </p:to>
                                    </p:set>
                                    <p:anim calcmode="lin" valueType="num">
                                      <p:cBhvr additive="base">
                                        <p:cTn id="12" dur="500" fill="hold"/>
                                        <p:tgtEl>
                                          <p:spTgt spid="2053"/>
                                        </p:tgtEl>
                                        <p:attrNameLst>
                                          <p:attrName>ppt_x</p:attrName>
                                        </p:attrNameLst>
                                      </p:cBhvr>
                                      <p:tavLst>
                                        <p:tav tm="0">
                                          <p:val>
                                            <p:strVal val="#ppt_x"/>
                                          </p:val>
                                        </p:tav>
                                        <p:tav tm="100000">
                                          <p:val>
                                            <p:strVal val="#ppt_x"/>
                                          </p:val>
                                        </p:tav>
                                      </p:tavLst>
                                    </p:anim>
                                    <p:anim calcmode="lin" valueType="num">
                                      <p:cBhvr additive="base">
                                        <p:cTn id="13"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ésultat d’images pour orties">
            <a:extLst>
              <a:ext uri="{FF2B5EF4-FFF2-40B4-BE49-F238E27FC236}">
                <a16:creationId xmlns:a16="http://schemas.microsoft.com/office/drawing/2014/main" xmlns="" id="{35A960F4-B83F-4C1B-AEF4-4AB868B7CFB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476672"/>
            <a:ext cx="2371725" cy="17716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a:extLst>
              <a:ext uri="{FF2B5EF4-FFF2-40B4-BE49-F238E27FC236}">
                <a16:creationId xmlns:a16="http://schemas.microsoft.com/office/drawing/2014/main" xmlns="" id="{4D250212-0A5C-4EF8-BBCC-5385914F52C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75856" y="2348880"/>
            <a:ext cx="2857500" cy="1552575"/>
          </a:xfrm>
          <a:prstGeom prst="rect">
            <a:avLst/>
          </a:prstGeom>
        </p:spPr>
      </p:pic>
      <p:pic>
        <p:nvPicPr>
          <p:cNvPr id="7" name="Image 6">
            <a:extLst>
              <a:ext uri="{FF2B5EF4-FFF2-40B4-BE49-F238E27FC236}">
                <a16:creationId xmlns:a16="http://schemas.microsoft.com/office/drawing/2014/main" xmlns="" id="{35409B44-6138-4AF9-AEAE-8B69110DAA6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40152" y="4509120"/>
            <a:ext cx="2495550" cy="1666875"/>
          </a:xfrm>
          <a:prstGeom prst="rect">
            <a:avLst/>
          </a:prstGeom>
        </p:spPr>
      </p:pic>
      <p:sp>
        <p:nvSpPr>
          <p:cNvPr id="2" name="ZoneTexte 1">
            <a:extLst>
              <a:ext uri="{FF2B5EF4-FFF2-40B4-BE49-F238E27FC236}">
                <a16:creationId xmlns:a16="http://schemas.microsoft.com/office/drawing/2014/main" xmlns="" id="{CD148056-8235-4FBA-8B06-094A9B72127B}"/>
              </a:ext>
            </a:extLst>
          </p:cNvPr>
          <p:cNvSpPr txBox="1"/>
          <p:nvPr/>
        </p:nvSpPr>
        <p:spPr>
          <a:xfrm>
            <a:off x="2915816" y="980728"/>
            <a:ext cx="3528392" cy="369332"/>
          </a:xfrm>
          <a:prstGeom prst="rect">
            <a:avLst/>
          </a:prstGeom>
          <a:noFill/>
        </p:spPr>
        <p:txBody>
          <a:bodyPr wrap="square" rtlCol="0">
            <a:spAutoFit/>
          </a:bodyPr>
          <a:lstStyle/>
          <a:p>
            <a:r>
              <a:rPr lang="fr-FR" dirty="0">
                <a:latin typeface="Abadi Extra Light" panose="020B0204020104020204" pitchFamily="34" charset="0"/>
              </a:rPr>
              <a:t>Plantes </a:t>
            </a:r>
          </a:p>
        </p:txBody>
      </p:sp>
      <p:sp>
        <p:nvSpPr>
          <p:cNvPr id="3" name="ZoneTexte 2">
            <a:extLst>
              <a:ext uri="{FF2B5EF4-FFF2-40B4-BE49-F238E27FC236}">
                <a16:creationId xmlns:a16="http://schemas.microsoft.com/office/drawing/2014/main" xmlns="" id="{F3717F6D-7530-4950-984E-F0092DD8904A}"/>
              </a:ext>
            </a:extLst>
          </p:cNvPr>
          <p:cNvSpPr txBox="1"/>
          <p:nvPr/>
        </p:nvSpPr>
        <p:spPr>
          <a:xfrm>
            <a:off x="6444208" y="2852936"/>
            <a:ext cx="1991494" cy="369332"/>
          </a:xfrm>
          <a:prstGeom prst="rect">
            <a:avLst/>
          </a:prstGeom>
          <a:noFill/>
        </p:spPr>
        <p:txBody>
          <a:bodyPr wrap="square" rtlCol="0">
            <a:spAutoFit/>
          </a:bodyPr>
          <a:lstStyle/>
          <a:p>
            <a:pPr algn="ctr"/>
            <a:r>
              <a:rPr lang="fr-FR" dirty="0">
                <a:latin typeface="Abadi Extra Light" panose="020B0204020104020204" pitchFamily="34" charset="0"/>
              </a:rPr>
              <a:t>Plantes aromatiques </a:t>
            </a:r>
          </a:p>
        </p:txBody>
      </p:sp>
      <p:sp>
        <p:nvSpPr>
          <p:cNvPr id="4" name="ZoneTexte 3">
            <a:extLst>
              <a:ext uri="{FF2B5EF4-FFF2-40B4-BE49-F238E27FC236}">
                <a16:creationId xmlns:a16="http://schemas.microsoft.com/office/drawing/2014/main" xmlns="" id="{211E7EE8-C965-4756-AFCA-6E20800B7DD1}"/>
              </a:ext>
            </a:extLst>
          </p:cNvPr>
          <p:cNvSpPr txBox="1"/>
          <p:nvPr/>
        </p:nvSpPr>
        <p:spPr>
          <a:xfrm>
            <a:off x="3930686" y="5157192"/>
            <a:ext cx="2495550" cy="369332"/>
          </a:xfrm>
          <a:prstGeom prst="rect">
            <a:avLst/>
          </a:prstGeom>
          <a:noFill/>
        </p:spPr>
        <p:txBody>
          <a:bodyPr wrap="square" rtlCol="0">
            <a:spAutoFit/>
          </a:bodyPr>
          <a:lstStyle/>
          <a:p>
            <a:pPr algn="ctr"/>
            <a:r>
              <a:rPr lang="fr-FR" dirty="0">
                <a:latin typeface="Abadi Extra Light" panose="020B0204020104020204" pitchFamily="34" charset="0"/>
              </a:rPr>
              <a:t>Soigner </a:t>
            </a:r>
          </a:p>
        </p:txBody>
      </p:sp>
    </p:spTree>
    <p:extLst>
      <p:ext uri="{BB962C8B-B14F-4D97-AF65-F5344CB8AC3E}">
        <p14:creationId xmlns:p14="http://schemas.microsoft.com/office/powerpoint/2010/main" xmlns="" val="21166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750" fill="hold"/>
                                        <p:tgtEl>
                                          <p:spTgt spid="7170"/>
                                        </p:tgtEl>
                                        <p:attrNameLst>
                                          <p:attrName>ppt_x</p:attrName>
                                        </p:attrNameLst>
                                      </p:cBhvr>
                                      <p:tavLst>
                                        <p:tav tm="0">
                                          <p:val>
                                            <p:strVal val="#ppt_x"/>
                                          </p:val>
                                        </p:tav>
                                        <p:tav tm="100000">
                                          <p:val>
                                            <p:strVal val="#ppt_x"/>
                                          </p:val>
                                        </p:tav>
                                      </p:tavLst>
                                    </p:anim>
                                    <p:anim calcmode="lin" valueType="num">
                                      <p:cBhvr additive="base">
                                        <p:cTn id="8" dur="75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970BEAA-65AD-4333-8683-14BC74BF29F2}"/>
              </a:ext>
            </a:extLst>
          </p:cNvPr>
          <p:cNvSpPr>
            <a:spLocks noGrp="1"/>
          </p:cNvSpPr>
          <p:nvPr>
            <p:ph type="title"/>
          </p:nvPr>
        </p:nvSpPr>
        <p:spPr/>
        <p:txBody>
          <a:bodyPr>
            <a:normAutofit fontScale="90000"/>
          </a:bodyPr>
          <a:lstStyle/>
          <a:p>
            <a:r>
              <a:rPr lang="fr-FR" dirty="0">
                <a:latin typeface="Abadi Extra Light" panose="020B0204020104020204" pitchFamily="34" charset="0"/>
              </a:rPr>
              <a:t>la viande </a:t>
            </a:r>
            <a:br>
              <a:rPr lang="fr-FR" dirty="0">
                <a:latin typeface="Abadi Extra Light" panose="020B0204020104020204" pitchFamily="34" charset="0"/>
              </a:rPr>
            </a:br>
            <a:endParaRPr lang="fr-FR" dirty="0"/>
          </a:p>
        </p:txBody>
      </p:sp>
      <p:pic>
        <p:nvPicPr>
          <p:cNvPr id="5" name="Image 4">
            <a:extLst>
              <a:ext uri="{FF2B5EF4-FFF2-40B4-BE49-F238E27FC236}">
                <a16:creationId xmlns:a16="http://schemas.microsoft.com/office/drawing/2014/main" xmlns="" id="{06884553-F135-4ED9-BC9B-A1981101152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2390775" cy="1752600"/>
          </a:xfrm>
          <a:prstGeom prst="rect">
            <a:avLst/>
          </a:prstGeom>
        </p:spPr>
      </p:pic>
      <p:sp>
        <p:nvSpPr>
          <p:cNvPr id="6" name="Rectangle 5">
            <a:extLst>
              <a:ext uri="{FF2B5EF4-FFF2-40B4-BE49-F238E27FC236}">
                <a16:creationId xmlns:a16="http://schemas.microsoft.com/office/drawing/2014/main" xmlns="" id="{8A6F15A4-B4C9-4491-AA05-ECF672EEE801}"/>
              </a:ext>
            </a:extLst>
          </p:cNvPr>
          <p:cNvSpPr/>
          <p:nvPr/>
        </p:nvSpPr>
        <p:spPr>
          <a:xfrm>
            <a:off x="1565920" y="2276872"/>
            <a:ext cx="6012160" cy="3416320"/>
          </a:xfrm>
          <a:prstGeom prst="rect">
            <a:avLst/>
          </a:prstGeom>
        </p:spPr>
        <p:txBody>
          <a:bodyPr wrap="square">
            <a:spAutoFit/>
          </a:bodyPr>
          <a:lstStyle/>
          <a:p>
            <a:pPr algn="ctr"/>
            <a:r>
              <a:rPr lang="fr-FR" sz="2400" dirty="0">
                <a:latin typeface="AngsanaUPC" panose="02020603050405020304" pitchFamily="18" charset="-34"/>
                <a:cs typeface="AngsanaUPC" panose="02020603050405020304" pitchFamily="18" charset="-34"/>
              </a:rPr>
              <a:t>des chèvres du  poulet, du  lapin, du pigeon, de la crète de paon , du  chevreau ,du lièvre, du  sanglier, du cerf ,du chevreuil, du poulet frit, des poules, du coq, des loirs ,du  jambon, du jambon fumé, des saucisses, du lard, du  boudin, des farces, des tripes, des boulettes de viande, du foie gras d'oie, du  foie de porc, du  foie de </a:t>
            </a:r>
            <a:r>
              <a:rPr lang="fr-FR" sz="2400" u="sng" dirty="0">
                <a:latin typeface="AngsanaUPC" panose="02020603050405020304" pitchFamily="18" charset="-34"/>
                <a:cs typeface="AngsanaUPC" panose="02020603050405020304" pitchFamily="18" charset="-34"/>
              </a:rPr>
              <a:t>scares</a:t>
            </a:r>
            <a:r>
              <a:rPr lang="fr-FR" sz="2400" dirty="0">
                <a:latin typeface="AngsanaUPC" panose="02020603050405020304" pitchFamily="18" charset="-34"/>
                <a:cs typeface="AngsanaUPC" panose="02020603050405020304" pitchFamily="18" charset="-34"/>
              </a:rPr>
              <a:t> , de la cervelles de faisans ,de paons</a:t>
            </a:r>
          </a:p>
          <a:p>
            <a:pPr algn="ctr"/>
            <a:r>
              <a:rPr lang="fr-FR" sz="2400" dirty="0">
                <a:latin typeface="AngsanaUPC" panose="02020603050405020304" pitchFamily="18" charset="-34"/>
                <a:cs typeface="AngsanaUPC" panose="02020603050405020304" pitchFamily="18" charset="-34"/>
              </a:rPr>
              <a:t>la viande de moutons ou d’agneau essentiellement la tête, le canard et les fricassées de canard ,le civet de biche, les pâtés de hure de sanglier</a:t>
            </a:r>
          </a:p>
          <a:p>
            <a:pPr algn="ctr"/>
            <a:endParaRPr lang="fr-FR" sz="2400" dirty="0"/>
          </a:p>
        </p:txBody>
      </p:sp>
    </p:spTree>
    <p:extLst>
      <p:ext uri="{BB962C8B-B14F-4D97-AF65-F5344CB8AC3E}">
        <p14:creationId xmlns:p14="http://schemas.microsoft.com/office/powerpoint/2010/main" xmlns="" val="345882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34" name="Picture 9" descr="Résultat de recherche d'images pour &quot;conservation des aliments&quot;">
            <a:hlinkClick r:id="rId2"/>
            <a:extLst>
              <a:ext uri="{FF2B5EF4-FFF2-40B4-BE49-F238E27FC236}">
                <a16:creationId xmlns:a16="http://schemas.microsoft.com/office/drawing/2014/main" xmlns="" id="{F0401D97-09EC-4AE8-90AE-83A79D4D7B7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54487" y="86"/>
            <a:ext cx="2273992" cy="1351892"/>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Image 1032">
            <a:extLst>
              <a:ext uri="{FF2B5EF4-FFF2-40B4-BE49-F238E27FC236}">
                <a16:creationId xmlns:a16="http://schemas.microsoft.com/office/drawing/2014/main" xmlns="" id="{639EDACC-98B5-4E54-A739-C47B36FF3D1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23728" y="-680"/>
            <a:ext cx="2146465" cy="1352658"/>
          </a:xfrm>
          <a:prstGeom prst="rect">
            <a:avLst/>
          </a:prstGeom>
        </p:spPr>
      </p:pic>
      <p:sp>
        <p:nvSpPr>
          <p:cNvPr id="4" name="Rectangle 3">
            <a:extLst>
              <a:ext uri="{FF2B5EF4-FFF2-40B4-BE49-F238E27FC236}">
                <a16:creationId xmlns:a16="http://schemas.microsoft.com/office/drawing/2014/main" xmlns="" id="{8C95D03A-524F-439F-ABAC-D842460E14A3}"/>
              </a:ext>
            </a:extLst>
          </p:cNvPr>
          <p:cNvSpPr/>
          <p:nvPr/>
        </p:nvSpPr>
        <p:spPr>
          <a:xfrm>
            <a:off x="3785358" y="750127"/>
            <a:ext cx="1305165" cy="400110"/>
          </a:xfrm>
          <a:prstGeom prst="rect">
            <a:avLst/>
          </a:prstGeom>
        </p:spPr>
        <p:txBody>
          <a:bodyPr wrap="square">
            <a:spAutoFit/>
          </a:bodyPr>
          <a:lstStyle/>
          <a:p>
            <a:pPr algn="ctr"/>
            <a:r>
              <a:rPr lang="fr-FR" sz="2000" dirty="0">
                <a:latin typeface="Abadi Extra Light" panose="020B0204020104020204" pitchFamily="34" charset="0"/>
              </a:rPr>
              <a:t>la vaisselle</a:t>
            </a:r>
          </a:p>
        </p:txBody>
      </p:sp>
      <p:sp>
        <p:nvSpPr>
          <p:cNvPr id="5" name="Rectangle 4">
            <a:extLst>
              <a:ext uri="{FF2B5EF4-FFF2-40B4-BE49-F238E27FC236}">
                <a16:creationId xmlns:a16="http://schemas.microsoft.com/office/drawing/2014/main" xmlns="" id="{D8DA0CEC-DB07-4AA8-BE78-76B5901C78CE}"/>
              </a:ext>
            </a:extLst>
          </p:cNvPr>
          <p:cNvSpPr/>
          <p:nvPr/>
        </p:nvSpPr>
        <p:spPr>
          <a:xfrm>
            <a:off x="3740149" y="1218913"/>
            <a:ext cx="1412566" cy="400110"/>
          </a:xfrm>
          <a:prstGeom prst="rect">
            <a:avLst/>
          </a:prstGeom>
        </p:spPr>
        <p:txBody>
          <a:bodyPr wrap="none">
            <a:spAutoFit/>
          </a:bodyPr>
          <a:lstStyle/>
          <a:p>
            <a:pPr algn="ctr"/>
            <a:r>
              <a:rPr lang="fr-FR" sz="2000" dirty="0">
                <a:latin typeface="Abadi Extra Light" panose="020B0204020104020204" pitchFamily="34" charset="0"/>
              </a:rPr>
              <a:t>les boissons</a:t>
            </a:r>
          </a:p>
        </p:txBody>
      </p:sp>
      <p:sp>
        <p:nvSpPr>
          <p:cNvPr id="6" name="Rectangle 5">
            <a:extLst>
              <a:ext uri="{FF2B5EF4-FFF2-40B4-BE49-F238E27FC236}">
                <a16:creationId xmlns:a16="http://schemas.microsoft.com/office/drawing/2014/main" xmlns="" id="{B8C8E6C7-7F7D-4629-8C97-94F0846F9B5E}"/>
              </a:ext>
            </a:extLst>
          </p:cNvPr>
          <p:cNvSpPr/>
          <p:nvPr/>
        </p:nvSpPr>
        <p:spPr>
          <a:xfrm>
            <a:off x="3956013" y="1688496"/>
            <a:ext cx="989373" cy="400110"/>
          </a:xfrm>
          <a:prstGeom prst="rect">
            <a:avLst/>
          </a:prstGeom>
        </p:spPr>
        <p:txBody>
          <a:bodyPr wrap="none">
            <a:spAutoFit/>
          </a:bodyPr>
          <a:lstStyle/>
          <a:p>
            <a:pPr algn="ctr"/>
            <a:r>
              <a:rPr lang="fr-FR" sz="2000" dirty="0">
                <a:latin typeface="Abadi Extra Light" panose="020B0204020104020204" pitchFamily="34" charset="0"/>
              </a:rPr>
              <a:t>les vins </a:t>
            </a:r>
          </a:p>
        </p:txBody>
      </p:sp>
      <p:sp>
        <p:nvSpPr>
          <p:cNvPr id="7" name="Rectangle 6">
            <a:extLst>
              <a:ext uri="{FF2B5EF4-FFF2-40B4-BE49-F238E27FC236}">
                <a16:creationId xmlns:a16="http://schemas.microsoft.com/office/drawing/2014/main" xmlns="" id="{029EB609-7818-4A4E-8429-9D758D4FE9F7}"/>
              </a:ext>
            </a:extLst>
          </p:cNvPr>
          <p:cNvSpPr/>
          <p:nvPr/>
        </p:nvSpPr>
        <p:spPr>
          <a:xfrm>
            <a:off x="3933343" y="2154446"/>
            <a:ext cx="1026178" cy="400110"/>
          </a:xfrm>
          <a:prstGeom prst="rect">
            <a:avLst/>
          </a:prstGeom>
        </p:spPr>
        <p:txBody>
          <a:bodyPr wrap="none">
            <a:spAutoFit/>
          </a:bodyPr>
          <a:lstStyle/>
          <a:p>
            <a:pPr algn="ctr"/>
            <a:r>
              <a:rPr lang="fr-FR" sz="2000" dirty="0">
                <a:latin typeface="Abadi Extra Light" panose="020B0204020104020204" pitchFamily="34" charset="0"/>
              </a:rPr>
              <a:t>les fruits</a:t>
            </a:r>
          </a:p>
        </p:txBody>
      </p:sp>
      <p:sp>
        <p:nvSpPr>
          <p:cNvPr id="8" name="Rectangle 7">
            <a:extLst>
              <a:ext uri="{FF2B5EF4-FFF2-40B4-BE49-F238E27FC236}">
                <a16:creationId xmlns:a16="http://schemas.microsoft.com/office/drawing/2014/main" xmlns="" id="{52183D87-85C9-42CF-BFC8-ED9F1085723F}"/>
              </a:ext>
            </a:extLst>
          </p:cNvPr>
          <p:cNvSpPr/>
          <p:nvPr/>
        </p:nvSpPr>
        <p:spPr>
          <a:xfrm>
            <a:off x="3779153" y="2626417"/>
            <a:ext cx="1359668" cy="400110"/>
          </a:xfrm>
          <a:prstGeom prst="rect">
            <a:avLst/>
          </a:prstGeom>
        </p:spPr>
        <p:txBody>
          <a:bodyPr wrap="none">
            <a:spAutoFit/>
          </a:bodyPr>
          <a:lstStyle/>
          <a:p>
            <a:pPr algn="ctr"/>
            <a:r>
              <a:rPr lang="fr-FR" sz="2000" dirty="0">
                <a:latin typeface="Abadi Extra Light" panose="020B0204020104020204" pitchFamily="34" charset="0"/>
              </a:rPr>
              <a:t>les légumes</a:t>
            </a:r>
          </a:p>
        </p:txBody>
      </p:sp>
      <p:sp>
        <p:nvSpPr>
          <p:cNvPr id="10" name="Rectangle 9">
            <a:extLst>
              <a:ext uri="{FF2B5EF4-FFF2-40B4-BE49-F238E27FC236}">
                <a16:creationId xmlns:a16="http://schemas.microsoft.com/office/drawing/2014/main" xmlns="" id="{A9EBF078-49FE-43D3-BC64-E01E432D1D3B}"/>
              </a:ext>
            </a:extLst>
          </p:cNvPr>
          <p:cNvSpPr/>
          <p:nvPr/>
        </p:nvSpPr>
        <p:spPr>
          <a:xfrm>
            <a:off x="3793478" y="3080870"/>
            <a:ext cx="1322798" cy="400110"/>
          </a:xfrm>
          <a:prstGeom prst="rect">
            <a:avLst/>
          </a:prstGeom>
        </p:spPr>
        <p:txBody>
          <a:bodyPr wrap="none">
            <a:spAutoFit/>
          </a:bodyPr>
          <a:lstStyle/>
          <a:p>
            <a:pPr algn="ctr"/>
            <a:r>
              <a:rPr lang="fr-FR" sz="2000" dirty="0">
                <a:latin typeface="Abadi Extra Light" panose="020B0204020104020204" pitchFamily="34" charset="0"/>
              </a:rPr>
              <a:t>les plantes </a:t>
            </a:r>
          </a:p>
        </p:txBody>
      </p:sp>
      <p:sp>
        <p:nvSpPr>
          <p:cNvPr id="11" name="Rectangle 10">
            <a:extLst>
              <a:ext uri="{FF2B5EF4-FFF2-40B4-BE49-F238E27FC236}">
                <a16:creationId xmlns:a16="http://schemas.microsoft.com/office/drawing/2014/main" xmlns="" id="{B216DFB8-25CB-4710-877F-0F25866554CF}"/>
              </a:ext>
            </a:extLst>
          </p:cNvPr>
          <p:cNvSpPr/>
          <p:nvPr/>
        </p:nvSpPr>
        <p:spPr>
          <a:xfrm>
            <a:off x="3949707" y="3557619"/>
            <a:ext cx="1133644" cy="400110"/>
          </a:xfrm>
          <a:prstGeom prst="rect">
            <a:avLst/>
          </a:prstGeom>
        </p:spPr>
        <p:txBody>
          <a:bodyPr wrap="none">
            <a:spAutoFit/>
          </a:bodyPr>
          <a:lstStyle/>
          <a:p>
            <a:pPr algn="ctr"/>
            <a:r>
              <a:rPr lang="fr-FR" sz="2000" dirty="0">
                <a:latin typeface="Abadi Extra Light" panose="020B0204020104020204" pitchFamily="34" charset="0"/>
              </a:rPr>
              <a:t>la viande </a:t>
            </a:r>
          </a:p>
        </p:txBody>
      </p:sp>
      <p:sp>
        <p:nvSpPr>
          <p:cNvPr id="12" name="Rectangle 11">
            <a:extLst>
              <a:ext uri="{FF2B5EF4-FFF2-40B4-BE49-F238E27FC236}">
                <a16:creationId xmlns:a16="http://schemas.microsoft.com/office/drawing/2014/main" xmlns="" id="{F9F35403-9323-4A4F-861D-36D8E909FE52}"/>
              </a:ext>
            </a:extLst>
          </p:cNvPr>
          <p:cNvSpPr/>
          <p:nvPr/>
        </p:nvSpPr>
        <p:spPr>
          <a:xfrm>
            <a:off x="3616314" y="4011275"/>
            <a:ext cx="1800429" cy="400110"/>
          </a:xfrm>
          <a:prstGeom prst="rect">
            <a:avLst/>
          </a:prstGeom>
        </p:spPr>
        <p:txBody>
          <a:bodyPr wrap="none">
            <a:spAutoFit/>
          </a:bodyPr>
          <a:lstStyle/>
          <a:p>
            <a:r>
              <a:rPr lang="fr-FR" sz="2000" dirty="0">
                <a:latin typeface="Abadi Extra Light" panose="020B0204020104020204" pitchFamily="34" charset="0"/>
              </a:rPr>
              <a:t>les fruits de mer</a:t>
            </a:r>
          </a:p>
        </p:txBody>
      </p:sp>
      <p:sp>
        <p:nvSpPr>
          <p:cNvPr id="13" name="Rectangle 12">
            <a:extLst>
              <a:ext uri="{FF2B5EF4-FFF2-40B4-BE49-F238E27FC236}">
                <a16:creationId xmlns:a16="http://schemas.microsoft.com/office/drawing/2014/main" xmlns="" id="{04CF3576-EEE8-482A-B21A-9825D12528EB}"/>
              </a:ext>
            </a:extLst>
          </p:cNvPr>
          <p:cNvSpPr/>
          <p:nvPr/>
        </p:nvSpPr>
        <p:spPr>
          <a:xfrm>
            <a:off x="3855995" y="4480858"/>
            <a:ext cx="1197764" cy="400110"/>
          </a:xfrm>
          <a:prstGeom prst="rect">
            <a:avLst/>
          </a:prstGeom>
        </p:spPr>
        <p:txBody>
          <a:bodyPr wrap="none">
            <a:spAutoFit/>
          </a:bodyPr>
          <a:lstStyle/>
          <a:p>
            <a:pPr algn="ctr"/>
            <a:r>
              <a:rPr lang="fr-FR" sz="2000" dirty="0">
                <a:latin typeface="Abadi Extra Light" panose="020B0204020104020204" pitchFamily="34" charset="0"/>
              </a:rPr>
              <a:t>le poisson</a:t>
            </a:r>
          </a:p>
        </p:txBody>
      </p:sp>
      <p:sp>
        <p:nvSpPr>
          <p:cNvPr id="14" name="Rectangle 13">
            <a:extLst>
              <a:ext uri="{FF2B5EF4-FFF2-40B4-BE49-F238E27FC236}">
                <a16:creationId xmlns:a16="http://schemas.microsoft.com/office/drawing/2014/main" xmlns="" id="{FD6E91BE-644B-4F1C-AD4D-F358B56573C8}"/>
              </a:ext>
            </a:extLst>
          </p:cNvPr>
          <p:cNvSpPr/>
          <p:nvPr/>
        </p:nvSpPr>
        <p:spPr>
          <a:xfrm>
            <a:off x="4001169" y="4949644"/>
            <a:ext cx="915635" cy="400110"/>
          </a:xfrm>
          <a:prstGeom prst="rect">
            <a:avLst/>
          </a:prstGeom>
        </p:spPr>
        <p:txBody>
          <a:bodyPr wrap="none">
            <a:spAutoFit/>
          </a:bodyPr>
          <a:lstStyle/>
          <a:p>
            <a:r>
              <a:rPr lang="fr-FR" sz="2000" dirty="0">
                <a:latin typeface="Abadi Extra Light" panose="020B0204020104020204" pitchFamily="34" charset="0"/>
              </a:rPr>
              <a:t>le pain </a:t>
            </a:r>
          </a:p>
        </p:txBody>
      </p:sp>
      <p:sp>
        <p:nvSpPr>
          <p:cNvPr id="15" name="Rectangle 14">
            <a:extLst>
              <a:ext uri="{FF2B5EF4-FFF2-40B4-BE49-F238E27FC236}">
                <a16:creationId xmlns:a16="http://schemas.microsoft.com/office/drawing/2014/main" xmlns="" id="{3FAA30EC-2FC2-4211-B4CA-E3AD08CA2D7D}"/>
              </a:ext>
            </a:extLst>
          </p:cNvPr>
          <p:cNvSpPr/>
          <p:nvPr/>
        </p:nvSpPr>
        <p:spPr>
          <a:xfrm>
            <a:off x="3889658" y="5418430"/>
            <a:ext cx="1164101" cy="400110"/>
          </a:xfrm>
          <a:prstGeom prst="rect">
            <a:avLst/>
          </a:prstGeom>
        </p:spPr>
        <p:txBody>
          <a:bodyPr wrap="none">
            <a:spAutoFit/>
          </a:bodyPr>
          <a:lstStyle/>
          <a:p>
            <a:r>
              <a:rPr lang="fr-FR" sz="2000" dirty="0">
                <a:latin typeface="Abadi Extra Light" panose="020B0204020104020204" pitchFamily="34" charset="0"/>
              </a:rPr>
              <a:t>les épices</a:t>
            </a:r>
          </a:p>
        </p:txBody>
      </p:sp>
      <p:sp>
        <p:nvSpPr>
          <p:cNvPr id="16" name="Rectangle 15">
            <a:extLst>
              <a:ext uri="{FF2B5EF4-FFF2-40B4-BE49-F238E27FC236}">
                <a16:creationId xmlns:a16="http://schemas.microsoft.com/office/drawing/2014/main" xmlns="" id="{5F9A3B76-B6E3-4727-9E22-0DF33DAEB045}"/>
              </a:ext>
            </a:extLst>
          </p:cNvPr>
          <p:cNvSpPr/>
          <p:nvPr/>
        </p:nvSpPr>
        <p:spPr>
          <a:xfrm>
            <a:off x="3131840" y="5880846"/>
            <a:ext cx="3066737" cy="400110"/>
          </a:xfrm>
          <a:prstGeom prst="rect">
            <a:avLst/>
          </a:prstGeom>
        </p:spPr>
        <p:txBody>
          <a:bodyPr wrap="none">
            <a:spAutoFit/>
          </a:bodyPr>
          <a:lstStyle/>
          <a:p>
            <a:r>
              <a:rPr lang="fr-FR" dirty="0"/>
              <a:t> </a:t>
            </a:r>
            <a:r>
              <a:rPr lang="fr-FR" sz="2000" dirty="0">
                <a:latin typeface="Abadi Extra Light" panose="020B0204020104020204" pitchFamily="34" charset="0"/>
              </a:rPr>
              <a:t>la conservation des aliments</a:t>
            </a:r>
          </a:p>
        </p:txBody>
      </p:sp>
      <p:pic>
        <p:nvPicPr>
          <p:cNvPr id="1027" name="Picture 3" descr="Résultat de recherche d'images pour &quot;vaisselle romaine&quot;">
            <a:hlinkClick r:id="rId5"/>
            <a:extLst>
              <a:ext uri="{FF2B5EF4-FFF2-40B4-BE49-F238E27FC236}">
                <a16:creationId xmlns:a16="http://schemas.microsoft.com/office/drawing/2014/main" xmlns="" id="{0F311A4B-0B6D-490D-921C-EA552537FD1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2123728" cy="134804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Image 21">
            <a:extLst>
              <a:ext uri="{FF2B5EF4-FFF2-40B4-BE49-F238E27FC236}">
                <a16:creationId xmlns:a16="http://schemas.microsoft.com/office/drawing/2014/main" xmlns="" id="{E39A5283-A758-4ECE-877E-43968218B39A}"/>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020272" y="0"/>
            <a:ext cx="2123728" cy="1346425"/>
          </a:xfrm>
          <a:prstGeom prst="rect">
            <a:avLst/>
          </a:prstGeom>
        </p:spPr>
      </p:pic>
      <p:pic>
        <p:nvPicPr>
          <p:cNvPr id="24" name="Image 23">
            <a:extLst>
              <a:ext uri="{FF2B5EF4-FFF2-40B4-BE49-F238E27FC236}">
                <a16:creationId xmlns:a16="http://schemas.microsoft.com/office/drawing/2014/main" xmlns="" id="{8FA94D82-E39B-4CBB-8B8D-E6D4A32CFADF}"/>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0" y="1346425"/>
            <a:ext cx="2123728" cy="1234541"/>
          </a:xfrm>
          <a:prstGeom prst="rect">
            <a:avLst/>
          </a:prstGeom>
        </p:spPr>
      </p:pic>
      <p:pic>
        <p:nvPicPr>
          <p:cNvPr id="26" name="Image 25">
            <a:extLst>
              <a:ext uri="{FF2B5EF4-FFF2-40B4-BE49-F238E27FC236}">
                <a16:creationId xmlns:a16="http://schemas.microsoft.com/office/drawing/2014/main" xmlns="" id="{BB893895-B7FB-4A1D-ACF0-F8CD67A2FF76}"/>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020272" y="1342631"/>
            <a:ext cx="2123729" cy="1283786"/>
          </a:xfrm>
          <a:prstGeom prst="rect">
            <a:avLst/>
          </a:prstGeom>
        </p:spPr>
      </p:pic>
      <p:pic>
        <p:nvPicPr>
          <p:cNvPr id="28" name="Image 27">
            <a:extLst>
              <a:ext uri="{FF2B5EF4-FFF2-40B4-BE49-F238E27FC236}">
                <a16:creationId xmlns:a16="http://schemas.microsoft.com/office/drawing/2014/main" xmlns="" id="{1F2D3F5E-1785-4319-8E76-2A97AA38A493}"/>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0" y="2580966"/>
            <a:ext cx="2123728" cy="1228988"/>
          </a:xfrm>
          <a:prstGeom prst="rect">
            <a:avLst/>
          </a:prstGeom>
        </p:spPr>
      </p:pic>
      <p:pic>
        <p:nvPicPr>
          <p:cNvPr id="1031" name="Picture 7" descr="Résultat de recherche d'images pour &quot;plantes comestibles&quot;">
            <a:hlinkClick r:id="rId11"/>
            <a:extLst>
              <a:ext uri="{FF2B5EF4-FFF2-40B4-BE49-F238E27FC236}">
                <a16:creationId xmlns:a16="http://schemas.microsoft.com/office/drawing/2014/main" xmlns="" id="{0DAB966C-BEFF-49F3-BA4E-129FD61CFD82}"/>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020272" y="2626721"/>
            <a:ext cx="2131058" cy="1228988"/>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Image 29">
            <a:extLst>
              <a:ext uri="{FF2B5EF4-FFF2-40B4-BE49-F238E27FC236}">
                <a16:creationId xmlns:a16="http://schemas.microsoft.com/office/drawing/2014/main" xmlns="" id="{5F70A9DF-3E2E-45CC-A623-23FC190E649A}"/>
              </a:ext>
            </a:extLst>
          </p:cNvPr>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439" y="3809954"/>
            <a:ext cx="2140606" cy="1228988"/>
          </a:xfrm>
          <a:prstGeom prst="rect">
            <a:avLst/>
          </a:prstGeom>
        </p:spPr>
      </p:pic>
      <p:pic>
        <p:nvPicPr>
          <p:cNvPr id="1024" name="Image 1023">
            <a:extLst>
              <a:ext uri="{FF2B5EF4-FFF2-40B4-BE49-F238E27FC236}">
                <a16:creationId xmlns:a16="http://schemas.microsoft.com/office/drawing/2014/main" xmlns="" id="{294D2744-687A-4AD9-9404-D996DE0DFEFE}"/>
              </a:ext>
            </a:extLst>
          </p:cNvPr>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7020271" y="3853138"/>
            <a:ext cx="2123729" cy="1185804"/>
          </a:xfrm>
          <a:prstGeom prst="rect">
            <a:avLst/>
          </a:prstGeom>
        </p:spPr>
      </p:pic>
      <p:pic>
        <p:nvPicPr>
          <p:cNvPr id="1026" name="Image 1025">
            <a:extLst>
              <a:ext uri="{FF2B5EF4-FFF2-40B4-BE49-F238E27FC236}">
                <a16:creationId xmlns:a16="http://schemas.microsoft.com/office/drawing/2014/main" xmlns="" id="{398DB5D0-291E-47FF-B9F4-ACE3FB8B553E}"/>
              </a:ext>
            </a:extLst>
          </p:cNvPr>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0" y="5082126"/>
            <a:ext cx="2140606" cy="1185804"/>
          </a:xfrm>
          <a:prstGeom prst="rect">
            <a:avLst/>
          </a:prstGeom>
        </p:spPr>
      </p:pic>
      <p:pic>
        <p:nvPicPr>
          <p:cNvPr id="1030" name="Image 1029">
            <a:extLst>
              <a:ext uri="{FF2B5EF4-FFF2-40B4-BE49-F238E27FC236}">
                <a16:creationId xmlns:a16="http://schemas.microsoft.com/office/drawing/2014/main" xmlns="" id="{1E6A2A32-928D-4099-AB18-76B0B3B52F84}"/>
              </a:ext>
            </a:extLst>
          </p:cNvPr>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7020271" y="5017604"/>
            <a:ext cx="2140606" cy="1185804"/>
          </a:xfrm>
          <a:prstGeom prst="rect">
            <a:avLst/>
          </a:prstGeom>
        </p:spPr>
      </p:pic>
    </p:spTree>
    <p:extLst>
      <p:ext uri="{BB962C8B-B14F-4D97-AF65-F5344CB8AC3E}">
        <p14:creationId xmlns:p14="http://schemas.microsoft.com/office/powerpoint/2010/main" xmlns="" val="32150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ppt_x"/>
                                          </p:val>
                                        </p:tav>
                                        <p:tav tm="100000">
                                          <p:val>
                                            <p:strVal val="#ppt_x"/>
                                          </p:val>
                                        </p:tav>
                                      </p:tavLst>
                                    </p:anim>
                                    <p:anim calcmode="lin" valueType="num">
                                      <p:cBhvr additive="base">
                                        <p:cTn id="13" dur="5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anim calcmode="lin" valueType="num">
                                      <p:cBhvr>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5">
                                            <p:txEl>
                                              <p:pRg st="0" end="0"/>
                                            </p:txEl>
                                          </p:spTgt>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anim calcmode="lin" valueType="num">
                                      <p:cBhvr>
                                        <p:cTn id="2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6">
                                            <p:txEl>
                                              <p:pRg st="0" end="0"/>
                                            </p:txEl>
                                          </p:spTgt>
                                        </p:tgtEl>
                                        <p:attrNameLst>
                                          <p:attrName>ppt_y</p:attrName>
                                        </p:attrNameLst>
                                      </p:cBhvr>
                                      <p:tavLst>
                                        <p:tav tm="0">
                                          <p:val>
                                            <p:strVal val="#ppt_y+.1"/>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42" presetClass="entr" presetSubtype="0" fill="hold"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anim calcmode="lin" valueType="num">
                                      <p:cBhvr>
                                        <p:cTn id="4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9" dur="500" fill="hold"/>
                                        <p:tgtEl>
                                          <p:spTgt spid="8">
                                            <p:txEl>
                                              <p:pRg st="0" end="0"/>
                                            </p:txEl>
                                          </p:spTgt>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42"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anim calcmode="lin" valueType="num">
                                      <p:cBhvr>
                                        <p:cTn id="58" dur="500" fill="hold"/>
                                        <p:tgtEl>
                                          <p:spTgt spid="10"/>
                                        </p:tgtEl>
                                        <p:attrNameLst>
                                          <p:attrName>ppt_x</p:attrName>
                                        </p:attrNameLst>
                                      </p:cBhvr>
                                      <p:tavLst>
                                        <p:tav tm="0">
                                          <p:val>
                                            <p:strVal val="#ppt_x"/>
                                          </p:val>
                                        </p:tav>
                                        <p:tav tm="100000">
                                          <p:val>
                                            <p:strVal val="#ppt_x"/>
                                          </p:val>
                                        </p:tav>
                                      </p:tavLst>
                                    </p:anim>
                                    <p:anim calcmode="lin" valueType="num">
                                      <p:cBhvr>
                                        <p:cTn id="59" dur="500" fill="hold"/>
                                        <p:tgtEl>
                                          <p:spTgt spid="10"/>
                                        </p:tgtEl>
                                        <p:attrNameLst>
                                          <p:attrName>ppt_y</p:attrName>
                                        </p:attrNameLst>
                                      </p:cBhvr>
                                      <p:tavLst>
                                        <p:tav tm="0">
                                          <p:val>
                                            <p:strVal val="#ppt_y+.1"/>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031"/>
                                        </p:tgtEl>
                                        <p:attrNameLst>
                                          <p:attrName>style.visibility</p:attrName>
                                        </p:attrNameLst>
                                      </p:cBhvr>
                                      <p:to>
                                        <p:strVal val="visible"/>
                                      </p:to>
                                    </p:set>
                                    <p:anim calcmode="lin" valueType="num">
                                      <p:cBhvr additive="base">
                                        <p:cTn id="62" dur="500" fill="hold"/>
                                        <p:tgtEl>
                                          <p:spTgt spid="1031"/>
                                        </p:tgtEl>
                                        <p:attrNameLst>
                                          <p:attrName>ppt_x</p:attrName>
                                        </p:attrNameLst>
                                      </p:cBhvr>
                                      <p:tavLst>
                                        <p:tav tm="0">
                                          <p:val>
                                            <p:strVal val="#ppt_x"/>
                                          </p:val>
                                        </p:tav>
                                        <p:tav tm="100000">
                                          <p:val>
                                            <p:strVal val="#ppt_x"/>
                                          </p:val>
                                        </p:tav>
                                      </p:tavLst>
                                    </p:anim>
                                    <p:anim calcmode="lin" valueType="num">
                                      <p:cBhvr additive="base">
                                        <p:cTn id="63" dur="500" fill="hold"/>
                                        <p:tgtEl>
                                          <p:spTgt spid="1031"/>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42" presetClass="entr" presetSubtype="0" fill="hold" nodeType="after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fade">
                                      <p:cBhvr>
                                        <p:cTn id="67" dur="500"/>
                                        <p:tgtEl>
                                          <p:spTgt spid="11">
                                            <p:txEl>
                                              <p:pRg st="0" end="0"/>
                                            </p:txEl>
                                          </p:spTgt>
                                        </p:tgtEl>
                                      </p:cBhvr>
                                    </p:animEffect>
                                    <p:anim calcmode="lin" valueType="num">
                                      <p:cBhvr>
                                        <p:cTn id="6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9" dur="500" fill="hold"/>
                                        <p:tgtEl>
                                          <p:spTgt spid="11">
                                            <p:txEl>
                                              <p:pRg st="0" end="0"/>
                                            </p:txEl>
                                          </p:spTgt>
                                        </p:tgtEl>
                                        <p:attrNameLst>
                                          <p:attrName>ppt_y</p:attrName>
                                        </p:attrNameLst>
                                      </p:cBhvr>
                                      <p:tavLst>
                                        <p:tav tm="0">
                                          <p:val>
                                            <p:strVal val="#ppt_y+.1"/>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anim calcmode="lin" valueType="num">
                                      <p:cBhvr>
                                        <p:cTn id="78" dur="500" fill="hold"/>
                                        <p:tgtEl>
                                          <p:spTgt spid="12"/>
                                        </p:tgtEl>
                                        <p:attrNameLst>
                                          <p:attrName>ppt_x</p:attrName>
                                        </p:attrNameLst>
                                      </p:cBhvr>
                                      <p:tavLst>
                                        <p:tav tm="0">
                                          <p:val>
                                            <p:strVal val="#ppt_x"/>
                                          </p:val>
                                        </p:tav>
                                        <p:tav tm="100000">
                                          <p:val>
                                            <p:strVal val="#ppt_x"/>
                                          </p:val>
                                        </p:tav>
                                      </p:tavLst>
                                    </p:anim>
                                    <p:anim calcmode="lin" valueType="num">
                                      <p:cBhvr>
                                        <p:cTn id="79" dur="500" fill="hold"/>
                                        <p:tgtEl>
                                          <p:spTgt spid="12"/>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1024"/>
                                        </p:tgtEl>
                                        <p:attrNameLst>
                                          <p:attrName>style.visibility</p:attrName>
                                        </p:attrNameLst>
                                      </p:cBhvr>
                                      <p:to>
                                        <p:strVal val="visible"/>
                                      </p:to>
                                    </p:set>
                                    <p:anim calcmode="lin" valueType="num">
                                      <p:cBhvr additive="base">
                                        <p:cTn id="82" dur="500" fill="hold"/>
                                        <p:tgtEl>
                                          <p:spTgt spid="1024"/>
                                        </p:tgtEl>
                                        <p:attrNameLst>
                                          <p:attrName>ppt_x</p:attrName>
                                        </p:attrNameLst>
                                      </p:cBhvr>
                                      <p:tavLst>
                                        <p:tav tm="0">
                                          <p:val>
                                            <p:strVal val="#ppt_x"/>
                                          </p:val>
                                        </p:tav>
                                        <p:tav tm="100000">
                                          <p:val>
                                            <p:strVal val="#ppt_x"/>
                                          </p:val>
                                        </p:tav>
                                      </p:tavLst>
                                    </p:anim>
                                    <p:anim calcmode="lin" valueType="num">
                                      <p:cBhvr additive="base">
                                        <p:cTn id="83" dur="500" fill="hold"/>
                                        <p:tgtEl>
                                          <p:spTgt spid="1024"/>
                                        </p:tgtEl>
                                        <p:attrNameLst>
                                          <p:attrName>ppt_y</p:attrName>
                                        </p:attrNameLst>
                                      </p:cBhvr>
                                      <p:tavLst>
                                        <p:tav tm="0">
                                          <p:val>
                                            <p:strVal val="1+#ppt_h/2"/>
                                          </p:val>
                                        </p:tav>
                                        <p:tav tm="100000">
                                          <p:val>
                                            <p:strVal val="#ppt_y"/>
                                          </p:val>
                                        </p:tav>
                                      </p:tavLst>
                                    </p:anim>
                                  </p:childTnLst>
                                </p:cTn>
                              </p:par>
                            </p:childTnLst>
                          </p:cTn>
                        </p:par>
                        <p:par>
                          <p:cTn id="84" fill="hold">
                            <p:stCondLst>
                              <p:cond delay="4000"/>
                            </p:stCondLst>
                            <p:childTnLst>
                              <p:par>
                                <p:cTn id="85" presetID="42" presetClass="entr" presetSubtype="0" fill="hold" nodeType="afterEffect">
                                  <p:stCondLst>
                                    <p:cond delay="0"/>
                                  </p:stCondLst>
                                  <p:childTnLst>
                                    <p:set>
                                      <p:cBhvr>
                                        <p:cTn id="86" dur="1" fill="hold">
                                          <p:stCondLst>
                                            <p:cond delay="0"/>
                                          </p:stCondLst>
                                        </p:cTn>
                                        <p:tgtEl>
                                          <p:spTgt spid="13">
                                            <p:txEl>
                                              <p:pRg st="0" end="0"/>
                                            </p:txEl>
                                          </p:spTgt>
                                        </p:tgtEl>
                                        <p:attrNameLst>
                                          <p:attrName>style.visibility</p:attrName>
                                        </p:attrNameLst>
                                      </p:cBhvr>
                                      <p:to>
                                        <p:strVal val="visible"/>
                                      </p:to>
                                    </p:set>
                                    <p:animEffect transition="in" filter="fade">
                                      <p:cBhvr>
                                        <p:cTn id="87" dur="500"/>
                                        <p:tgtEl>
                                          <p:spTgt spid="13">
                                            <p:txEl>
                                              <p:pRg st="0" end="0"/>
                                            </p:txEl>
                                          </p:spTgt>
                                        </p:tgtEl>
                                      </p:cBhvr>
                                    </p:animEffect>
                                    <p:anim calcmode="lin" valueType="num">
                                      <p:cBhvr>
                                        <p:cTn id="8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89" dur="500" fill="hold"/>
                                        <p:tgtEl>
                                          <p:spTgt spid="13">
                                            <p:txEl>
                                              <p:pRg st="0" end="0"/>
                                            </p:txEl>
                                          </p:spTgt>
                                        </p:tgtEl>
                                        <p:attrNameLst>
                                          <p:attrName>ppt_y</p:attrName>
                                        </p:attrNameLst>
                                      </p:cBhvr>
                                      <p:tavLst>
                                        <p:tav tm="0">
                                          <p:val>
                                            <p:strVal val="#ppt_y+.1"/>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1026"/>
                                        </p:tgtEl>
                                        <p:attrNameLst>
                                          <p:attrName>style.visibility</p:attrName>
                                        </p:attrNameLst>
                                      </p:cBhvr>
                                      <p:to>
                                        <p:strVal val="visible"/>
                                      </p:to>
                                    </p:set>
                                    <p:anim calcmode="lin" valueType="num">
                                      <p:cBhvr additive="base">
                                        <p:cTn id="92" dur="500" fill="hold"/>
                                        <p:tgtEl>
                                          <p:spTgt spid="1026"/>
                                        </p:tgtEl>
                                        <p:attrNameLst>
                                          <p:attrName>ppt_x</p:attrName>
                                        </p:attrNameLst>
                                      </p:cBhvr>
                                      <p:tavLst>
                                        <p:tav tm="0">
                                          <p:val>
                                            <p:strVal val="#ppt_x"/>
                                          </p:val>
                                        </p:tav>
                                        <p:tav tm="100000">
                                          <p:val>
                                            <p:strVal val="#ppt_x"/>
                                          </p:val>
                                        </p:tav>
                                      </p:tavLst>
                                    </p:anim>
                                    <p:anim calcmode="lin" valueType="num">
                                      <p:cBhvr additive="base">
                                        <p:cTn id="93" dur="500" fill="hold"/>
                                        <p:tgtEl>
                                          <p:spTgt spid="1026"/>
                                        </p:tgtEl>
                                        <p:attrNameLst>
                                          <p:attrName>ppt_y</p:attrName>
                                        </p:attrNameLst>
                                      </p:cBhvr>
                                      <p:tavLst>
                                        <p:tav tm="0">
                                          <p:val>
                                            <p:strVal val="1+#ppt_h/2"/>
                                          </p:val>
                                        </p:tav>
                                        <p:tav tm="100000">
                                          <p:val>
                                            <p:strVal val="#ppt_y"/>
                                          </p:val>
                                        </p:tav>
                                      </p:tavLst>
                                    </p:anim>
                                  </p:childTnLst>
                                </p:cTn>
                              </p:par>
                            </p:childTnLst>
                          </p:cTn>
                        </p:par>
                        <p:par>
                          <p:cTn id="94" fill="hold">
                            <p:stCondLst>
                              <p:cond delay="4500"/>
                            </p:stCondLst>
                            <p:childTnLst>
                              <p:par>
                                <p:cTn id="95" presetID="42" presetClass="entr" presetSubtype="0" fill="hold" nodeType="afterEffect">
                                  <p:stCondLst>
                                    <p:cond delay="0"/>
                                  </p:stCondLst>
                                  <p:childTnLst>
                                    <p:set>
                                      <p:cBhvr>
                                        <p:cTn id="96" dur="1" fill="hold">
                                          <p:stCondLst>
                                            <p:cond delay="0"/>
                                          </p:stCondLst>
                                        </p:cTn>
                                        <p:tgtEl>
                                          <p:spTgt spid="14">
                                            <p:txEl>
                                              <p:pRg st="0" end="0"/>
                                            </p:txEl>
                                          </p:spTgt>
                                        </p:tgtEl>
                                        <p:attrNameLst>
                                          <p:attrName>style.visibility</p:attrName>
                                        </p:attrNameLst>
                                      </p:cBhvr>
                                      <p:to>
                                        <p:strVal val="visible"/>
                                      </p:to>
                                    </p:set>
                                    <p:animEffect transition="in" filter="fade">
                                      <p:cBhvr>
                                        <p:cTn id="97" dur="500"/>
                                        <p:tgtEl>
                                          <p:spTgt spid="14">
                                            <p:txEl>
                                              <p:pRg st="0" end="0"/>
                                            </p:txEl>
                                          </p:spTgt>
                                        </p:tgtEl>
                                      </p:cBhvr>
                                    </p:animEffect>
                                    <p:anim calcmode="lin" valueType="num">
                                      <p:cBhvr>
                                        <p:cTn id="9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9" dur="500" fill="hold"/>
                                        <p:tgtEl>
                                          <p:spTgt spid="14">
                                            <p:txEl>
                                              <p:pRg st="0" end="0"/>
                                            </p:txEl>
                                          </p:spTgt>
                                        </p:tgtEl>
                                        <p:attrNameLst>
                                          <p:attrName>ppt_y</p:attrName>
                                        </p:attrNameLst>
                                      </p:cBhvr>
                                      <p:tavLst>
                                        <p:tav tm="0">
                                          <p:val>
                                            <p:strVal val="#ppt_y+.1"/>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1030"/>
                                        </p:tgtEl>
                                        <p:attrNameLst>
                                          <p:attrName>style.visibility</p:attrName>
                                        </p:attrNameLst>
                                      </p:cBhvr>
                                      <p:to>
                                        <p:strVal val="visible"/>
                                      </p:to>
                                    </p:set>
                                    <p:anim calcmode="lin" valueType="num">
                                      <p:cBhvr additive="base">
                                        <p:cTn id="102" dur="500" fill="hold"/>
                                        <p:tgtEl>
                                          <p:spTgt spid="1030"/>
                                        </p:tgtEl>
                                        <p:attrNameLst>
                                          <p:attrName>ppt_x</p:attrName>
                                        </p:attrNameLst>
                                      </p:cBhvr>
                                      <p:tavLst>
                                        <p:tav tm="0">
                                          <p:val>
                                            <p:strVal val="#ppt_x"/>
                                          </p:val>
                                        </p:tav>
                                        <p:tav tm="100000">
                                          <p:val>
                                            <p:strVal val="#ppt_x"/>
                                          </p:val>
                                        </p:tav>
                                      </p:tavLst>
                                    </p:anim>
                                    <p:anim calcmode="lin" valueType="num">
                                      <p:cBhvr additive="base">
                                        <p:cTn id="103" dur="500" fill="hold"/>
                                        <p:tgtEl>
                                          <p:spTgt spid="1030"/>
                                        </p:tgtEl>
                                        <p:attrNameLst>
                                          <p:attrName>ppt_y</p:attrName>
                                        </p:attrNameLst>
                                      </p:cBhvr>
                                      <p:tavLst>
                                        <p:tav tm="0">
                                          <p:val>
                                            <p:strVal val="1+#ppt_h/2"/>
                                          </p:val>
                                        </p:tav>
                                        <p:tav tm="100000">
                                          <p:val>
                                            <p:strVal val="#ppt_y"/>
                                          </p:val>
                                        </p:tav>
                                      </p:tavLst>
                                    </p:anim>
                                  </p:childTnLst>
                                </p:cTn>
                              </p:par>
                            </p:childTnLst>
                          </p:cTn>
                        </p:par>
                        <p:par>
                          <p:cTn id="104" fill="hold">
                            <p:stCondLst>
                              <p:cond delay="5000"/>
                            </p:stCondLst>
                            <p:childTnLst>
                              <p:par>
                                <p:cTn id="105" presetID="42" presetClass="entr" presetSubtype="0" fill="hold" nodeType="afterEffect">
                                  <p:stCondLst>
                                    <p:cond delay="0"/>
                                  </p:stCondLst>
                                  <p:childTnLst>
                                    <p:set>
                                      <p:cBhvr>
                                        <p:cTn id="106" dur="1" fill="hold">
                                          <p:stCondLst>
                                            <p:cond delay="0"/>
                                          </p:stCondLst>
                                        </p:cTn>
                                        <p:tgtEl>
                                          <p:spTgt spid="15">
                                            <p:txEl>
                                              <p:pRg st="0" end="0"/>
                                            </p:txEl>
                                          </p:spTgt>
                                        </p:tgtEl>
                                        <p:attrNameLst>
                                          <p:attrName>style.visibility</p:attrName>
                                        </p:attrNameLst>
                                      </p:cBhvr>
                                      <p:to>
                                        <p:strVal val="visible"/>
                                      </p:to>
                                    </p:set>
                                    <p:animEffect transition="in" filter="fade">
                                      <p:cBhvr>
                                        <p:cTn id="107" dur="500"/>
                                        <p:tgtEl>
                                          <p:spTgt spid="15">
                                            <p:txEl>
                                              <p:pRg st="0" end="0"/>
                                            </p:txEl>
                                          </p:spTgt>
                                        </p:tgtEl>
                                      </p:cBhvr>
                                    </p:animEffect>
                                    <p:anim calcmode="lin" valueType="num">
                                      <p:cBhvr>
                                        <p:cTn id="10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09" dur="500" fill="hold"/>
                                        <p:tgtEl>
                                          <p:spTgt spid="15">
                                            <p:txEl>
                                              <p:pRg st="0" end="0"/>
                                            </p:txEl>
                                          </p:spTgt>
                                        </p:tgtEl>
                                        <p:attrNameLst>
                                          <p:attrName>ppt_y</p:attrName>
                                        </p:attrNameLst>
                                      </p:cBhvr>
                                      <p:tavLst>
                                        <p:tav tm="0">
                                          <p:val>
                                            <p:strVal val="#ppt_y+.1"/>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033"/>
                                        </p:tgtEl>
                                        <p:attrNameLst>
                                          <p:attrName>style.visibility</p:attrName>
                                        </p:attrNameLst>
                                      </p:cBhvr>
                                      <p:to>
                                        <p:strVal val="visible"/>
                                      </p:to>
                                    </p:set>
                                    <p:anim calcmode="lin" valueType="num">
                                      <p:cBhvr additive="base">
                                        <p:cTn id="112" dur="500" fill="hold"/>
                                        <p:tgtEl>
                                          <p:spTgt spid="1033"/>
                                        </p:tgtEl>
                                        <p:attrNameLst>
                                          <p:attrName>ppt_x</p:attrName>
                                        </p:attrNameLst>
                                      </p:cBhvr>
                                      <p:tavLst>
                                        <p:tav tm="0">
                                          <p:val>
                                            <p:strVal val="#ppt_x"/>
                                          </p:val>
                                        </p:tav>
                                        <p:tav tm="100000">
                                          <p:val>
                                            <p:strVal val="#ppt_x"/>
                                          </p:val>
                                        </p:tav>
                                      </p:tavLst>
                                    </p:anim>
                                    <p:anim calcmode="lin" valueType="num">
                                      <p:cBhvr additive="base">
                                        <p:cTn id="113" dur="500" fill="hold"/>
                                        <p:tgtEl>
                                          <p:spTgt spid="1033"/>
                                        </p:tgtEl>
                                        <p:attrNameLst>
                                          <p:attrName>ppt_y</p:attrName>
                                        </p:attrNameLst>
                                      </p:cBhvr>
                                      <p:tavLst>
                                        <p:tav tm="0">
                                          <p:val>
                                            <p:strVal val="1+#ppt_h/2"/>
                                          </p:val>
                                        </p:tav>
                                        <p:tav tm="100000">
                                          <p:val>
                                            <p:strVal val="#ppt_y"/>
                                          </p:val>
                                        </p:tav>
                                      </p:tavLst>
                                    </p:anim>
                                  </p:childTnLst>
                                </p:cTn>
                              </p:par>
                            </p:childTnLst>
                          </p:cTn>
                        </p:par>
                        <p:par>
                          <p:cTn id="114" fill="hold">
                            <p:stCondLst>
                              <p:cond delay="5500"/>
                            </p:stCondLst>
                            <p:childTnLst>
                              <p:par>
                                <p:cTn id="115" presetID="42" presetClass="entr" presetSubtype="0" fill="hold" nodeType="afterEffect">
                                  <p:stCondLst>
                                    <p:cond delay="0"/>
                                  </p:stCondLst>
                                  <p:childTnLst>
                                    <p:set>
                                      <p:cBhvr>
                                        <p:cTn id="116" dur="1" fill="hold">
                                          <p:stCondLst>
                                            <p:cond delay="0"/>
                                          </p:stCondLst>
                                        </p:cTn>
                                        <p:tgtEl>
                                          <p:spTgt spid="16">
                                            <p:txEl>
                                              <p:pRg st="0" end="0"/>
                                            </p:txEl>
                                          </p:spTgt>
                                        </p:tgtEl>
                                        <p:attrNameLst>
                                          <p:attrName>style.visibility</p:attrName>
                                        </p:attrNameLst>
                                      </p:cBhvr>
                                      <p:to>
                                        <p:strVal val="visible"/>
                                      </p:to>
                                    </p:set>
                                    <p:animEffect transition="in" filter="fade">
                                      <p:cBhvr>
                                        <p:cTn id="117" dur="1500"/>
                                        <p:tgtEl>
                                          <p:spTgt spid="16">
                                            <p:txEl>
                                              <p:pRg st="0" end="0"/>
                                            </p:txEl>
                                          </p:spTgt>
                                        </p:tgtEl>
                                      </p:cBhvr>
                                    </p:animEffect>
                                    <p:anim calcmode="lin" valueType="num">
                                      <p:cBhvr>
                                        <p:cTn id="118" dur="1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19" dur="1500" fill="hold"/>
                                        <p:tgtEl>
                                          <p:spTgt spid="16">
                                            <p:txEl>
                                              <p:pRg st="0" end="0"/>
                                            </p:txEl>
                                          </p:spTgt>
                                        </p:tgtEl>
                                        <p:attrNameLst>
                                          <p:attrName>ppt_y</p:attrName>
                                        </p:attrNameLst>
                                      </p:cBhvr>
                                      <p:tavLst>
                                        <p:tav tm="0">
                                          <p:val>
                                            <p:strVal val="#ppt_y+.1"/>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1034"/>
                                        </p:tgtEl>
                                        <p:attrNameLst>
                                          <p:attrName>style.visibility</p:attrName>
                                        </p:attrNameLst>
                                      </p:cBhvr>
                                      <p:to>
                                        <p:strVal val="visible"/>
                                      </p:to>
                                    </p:set>
                                    <p:anim calcmode="lin" valueType="num">
                                      <p:cBhvr additive="base">
                                        <p:cTn id="122" dur="500" fill="hold"/>
                                        <p:tgtEl>
                                          <p:spTgt spid="1034"/>
                                        </p:tgtEl>
                                        <p:attrNameLst>
                                          <p:attrName>ppt_x</p:attrName>
                                        </p:attrNameLst>
                                      </p:cBhvr>
                                      <p:tavLst>
                                        <p:tav tm="0">
                                          <p:val>
                                            <p:strVal val="#ppt_x"/>
                                          </p:val>
                                        </p:tav>
                                        <p:tav tm="100000">
                                          <p:val>
                                            <p:strVal val="#ppt_x"/>
                                          </p:val>
                                        </p:tav>
                                      </p:tavLst>
                                    </p:anim>
                                    <p:anim calcmode="lin" valueType="num">
                                      <p:cBhvr additive="base">
                                        <p:cTn id="123"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B4C49A9-CE37-41A2-9B57-19448C7E1E68}"/>
              </a:ext>
            </a:extLst>
          </p:cNvPr>
          <p:cNvSpPr>
            <a:spLocks noGrp="1"/>
          </p:cNvSpPr>
          <p:nvPr>
            <p:ph type="title"/>
          </p:nvPr>
        </p:nvSpPr>
        <p:spPr/>
        <p:txBody>
          <a:bodyPr>
            <a:normAutofit fontScale="90000"/>
          </a:bodyPr>
          <a:lstStyle/>
          <a:p>
            <a:r>
              <a:rPr lang="fr-FR" dirty="0">
                <a:latin typeface="Abadi Extra Light" panose="020B0204020104020204" pitchFamily="34" charset="0"/>
              </a:rPr>
              <a:t>les fruits de mer</a:t>
            </a:r>
            <a:br>
              <a:rPr lang="fr-FR" dirty="0">
                <a:latin typeface="Abadi Extra Light" panose="020B0204020104020204" pitchFamily="34" charset="0"/>
              </a:rPr>
            </a:br>
            <a:endParaRPr lang="fr-FR" dirty="0"/>
          </a:p>
        </p:txBody>
      </p:sp>
      <p:pic>
        <p:nvPicPr>
          <p:cNvPr id="4" name="Image 3">
            <a:extLst>
              <a:ext uri="{FF2B5EF4-FFF2-40B4-BE49-F238E27FC236}">
                <a16:creationId xmlns:a16="http://schemas.microsoft.com/office/drawing/2014/main" xmlns="" id="{023DE16A-D42B-43B4-B368-60C39840682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21081"/>
            <a:ext cx="2195736" cy="1226009"/>
          </a:xfrm>
          <a:prstGeom prst="rect">
            <a:avLst/>
          </a:prstGeom>
        </p:spPr>
      </p:pic>
      <p:sp>
        <p:nvSpPr>
          <p:cNvPr id="5" name="Rectangle 4">
            <a:extLst>
              <a:ext uri="{FF2B5EF4-FFF2-40B4-BE49-F238E27FC236}">
                <a16:creationId xmlns:a16="http://schemas.microsoft.com/office/drawing/2014/main" xmlns="" id="{76D8601B-EDCB-4A55-BDF7-3A0B011BA7C0}"/>
              </a:ext>
            </a:extLst>
          </p:cNvPr>
          <p:cNvSpPr/>
          <p:nvPr/>
        </p:nvSpPr>
        <p:spPr>
          <a:xfrm>
            <a:off x="3419872" y="3013501"/>
            <a:ext cx="4572000" cy="830997"/>
          </a:xfrm>
          <a:prstGeom prst="rect">
            <a:avLst/>
          </a:prstGeom>
        </p:spPr>
        <p:txBody>
          <a:bodyPr>
            <a:spAutoFit/>
          </a:bodyPr>
          <a:lstStyle/>
          <a:p>
            <a:pPr algn="ctr"/>
            <a:r>
              <a:rPr lang="fr-FR" sz="2400" dirty="0">
                <a:latin typeface="Abadi Extra Light" panose="020B0204020104020204" pitchFamily="34" charset="0"/>
              </a:rPr>
              <a:t>coquille saint jacques , pétoncle, palourdes, praires, crevettes </a:t>
            </a:r>
          </a:p>
        </p:txBody>
      </p:sp>
    </p:spTree>
    <p:extLst>
      <p:ext uri="{BB962C8B-B14F-4D97-AF65-F5344CB8AC3E}">
        <p14:creationId xmlns:p14="http://schemas.microsoft.com/office/powerpoint/2010/main" xmlns="" val="248341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3603A06-65FE-42C8-8C2B-10B94A0BACC7}"/>
              </a:ext>
            </a:extLst>
          </p:cNvPr>
          <p:cNvSpPr>
            <a:spLocks noGrp="1"/>
          </p:cNvSpPr>
          <p:nvPr>
            <p:ph type="title"/>
          </p:nvPr>
        </p:nvSpPr>
        <p:spPr/>
        <p:txBody>
          <a:bodyPr>
            <a:normAutofit fontScale="90000"/>
          </a:bodyPr>
          <a:lstStyle/>
          <a:p>
            <a:r>
              <a:rPr lang="fr-FR" dirty="0">
                <a:latin typeface="Abadi Extra Light" panose="020B0204020104020204" pitchFamily="34" charset="0"/>
              </a:rPr>
              <a:t>le poisson</a:t>
            </a:r>
            <a:br>
              <a:rPr lang="fr-FR" dirty="0">
                <a:latin typeface="Abadi Extra Light" panose="020B0204020104020204" pitchFamily="34" charset="0"/>
              </a:rPr>
            </a:br>
            <a:endParaRPr lang="fr-FR" dirty="0"/>
          </a:p>
        </p:txBody>
      </p:sp>
      <p:pic>
        <p:nvPicPr>
          <p:cNvPr id="4" name="Image 3">
            <a:extLst>
              <a:ext uri="{FF2B5EF4-FFF2-40B4-BE49-F238E27FC236}">
                <a16:creationId xmlns:a16="http://schemas.microsoft.com/office/drawing/2014/main" xmlns="" id="{FE4E2D78-EB57-4296-91F6-B034C574DFB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13777" y="0"/>
            <a:ext cx="2559111" cy="1417638"/>
          </a:xfrm>
          <a:prstGeom prst="rect">
            <a:avLst/>
          </a:prstGeom>
        </p:spPr>
      </p:pic>
      <p:sp>
        <p:nvSpPr>
          <p:cNvPr id="5" name="Rectangle 4">
            <a:extLst>
              <a:ext uri="{FF2B5EF4-FFF2-40B4-BE49-F238E27FC236}">
                <a16:creationId xmlns:a16="http://schemas.microsoft.com/office/drawing/2014/main" xmlns="" id="{C00E09D9-FBF3-4DA6-9841-1BA0E043DD64}"/>
              </a:ext>
            </a:extLst>
          </p:cNvPr>
          <p:cNvSpPr/>
          <p:nvPr/>
        </p:nvSpPr>
        <p:spPr>
          <a:xfrm>
            <a:off x="611560" y="2564904"/>
            <a:ext cx="2807115" cy="400110"/>
          </a:xfrm>
          <a:prstGeom prst="rect">
            <a:avLst/>
          </a:prstGeom>
        </p:spPr>
        <p:txBody>
          <a:bodyPr wrap="none">
            <a:spAutoFit/>
          </a:bodyPr>
          <a:lstStyle/>
          <a:p>
            <a:r>
              <a:rPr lang="fr-FR" sz="2000" dirty="0">
                <a:latin typeface="Abadi Extra Light" panose="020B0204020104020204" pitchFamily="34" charset="0"/>
              </a:rPr>
              <a:t>Thon , poulpe , langouste </a:t>
            </a:r>
          </a:p>
        </p:txBody>
      </p:sp>
      <p:sp>
        <p:nvSpPr>
          <p:cNvPr id="6" name="Rectangle 5">
            <a:extLst>
              <a:ext uri="{FF2B5EF4-FFF2-40B4-BE49-F238E27FC236}">
                <a16:creationId xmlns:a16="http://schemas.microsoft.com/office/drawing/2014/main" xmlns="" id="{89E69EE9-5064-4341-867E-625DBF15E7F2}"/>
              </a:ext>
            </a:extLst>
          </p:cNvPr>
          <p:cNvSpPr/>
          <p:nvPr/>
        </p:nvSpPr>
        <p:spPr>
          <a:xfrm>
            <a:off x="3779912" y="3861048"/>
            <a:ext cx="4572000" cy="1477328"/>
          </a:xfrm>
          <a:prstGeom prst="rect">
            <a:avLst/>
          </a:prstGeom>
        </p:spPr>
        <p:txBody>
          <a:bodyPr>
            <a:spAutoFit/>
          </a:bodyPr>
          <a:lstStyle/>
          <a:p>
            <a:pPr algn="ctr"/>
            <a:r>
              <a:rPr lang="fr-FR" dirty="0">
                <a:latin typeface="Abadi Extra Light" panose="020B0204020104020204" pitchFamily="34" charset="0"/>
              </a:rPr>
              <a:t>garum : c’est une sauce constituée de chair ,d’intestins, d’huitres, de poisson, il est fermente longtemps dans beaucoup de sel afin d’éviter les pourrissements ,il est beaucoup utilise pour son gout très sales </a:t>
            </a:r>
          </a:p>
        </p:txBody>
      </p:sp>
    </p:spTree>
    <p:extLst>
      <p:ext uri="{BB962C8B-B14F-4D97-AF65-F5344CB8AC3E}">
        <p14:creationId xmlns:p14="http://schemas.microsoft.com/office/powerpoint/2010/main" xmlns="" val="194505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36F5DF7-848B-4BC0-9148-E217F712EF43}"/>
              </a:ext>
            </a:extLst>
          </p:cNvPr>
          <p:cNvSpPr>
            <a:spLocks noGrp="1"/>
          </p:cNvSpPr>
          <p:nvPr>
            <p:ph type="title"/>
          </p:nvPr>
        </p:nvSpPr>
        <p:spPr/>
        <p:txBody>
          <a:bodyPr>
            <a:normAutofit fontScale="90000"/>
          </a:bodyPr>
          <a:lstStyle/>
          <a:p>
            <a:r>
              <a:rPr lang="fr-FR" dirty="0">
                <a:latin typeface="Abadi Extra Light" panose="020B0204020104020204" pitchFamily="34" charset="0"/>
              </a:rPr>
              <a:t>le pain </a:t>
            </a:r>
            <a:br>
              <a:rPr lang="fr-FR" dirty="0">
                <a:latin typeface="Abadi Extra Light" panose="020B0204020104020204" pitchFamily="34" charset="0"/>
              </a:rPr>
            </a:br>
            <a:endParaRPr lang="fr-FR" dirty="0"/>
          </a:p>
        </p:txBody>
      </p:sp>
      <p:pic>
        <p:nvPicPr>
          <p:cNvPr id="4" name="Image 3">
            <a:extLst>
              <a:ext uri="{FF2B5EF4-FFF2-40B4-BE49-F238E27FC236}">
                <a16:creationId xmlns:a16="http://schemas.microsoft.com/office/drawing/2014/main" xmlns="" id="{5D2C08E4-8BE2-42FE-8A17-96B83FE853C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519"/>
            <a:ext cx="2946204" cy="1632071"/>
          </a:xfrm>
          <a:prstGeom prst="rect">
            <a:avLst/>
          </a:prstGeom>
        </p:spPr>
      </p:pic>
      <p:sp>
        <p:nvSpPr>
          <p:cNvPr id="5" name="Rectangle 4">
            <a:extLst>
              <a:ext uri="{FF2B5EF4-FFF2-40B4-BE49-F238E27FC236}">
                <a16:creationId xmlns:a16="http://schemas.microsoft.com/office/drawing/2014/main" xmlns="" id="{CF8ED468-8445-4B62-B25A-C79711C81403}"/>
              </a:ext>
            </a:extLst>
          </p:cNvPr>
          <p:cNvSpPr/>
          <p:nvPr/>
        </p:nvSpPr>
        <p:spPr>
          <a:xfrm>
            <a:off x="3911798" y="1601447"/>
            <a:ext cx="4572000" cy="2677656"/>
          </a:xfrm>
          <a:prstGeom prst="rect">
            <a:avLst/>
          </a:prstGeom>
        </p:spPr>
        <p:txBody>
          <a:bodyPr>
            <a:spAutoFit/>
          </a:bodyPr>
          <a:lstStyle/>
          <a:p>
            <a:pPr algn="ctr"/>
            <a:r>
              <a:rPr lang="fr-FR" sz="2800" dirty="0">
                <a:latin typeface="AngsanaUPC" panose="02020603050405020304" pitchFamily="18" charset="-34"/>
                <a:ea typeface="Batang" panose="02030600000101010101" pitchFamily="18" charset="-127"/>
                <a:cs typeface="AngsanaUPC" panose="02020603050405020304" pitchFamily="18" charset="-34"/>
              </a:rPr>
              <a:t>Le </a:t>
            </a:r>
            <a:r>
              <a:rPr lang="fr-FR" sz="2800" i="1" dirty="0">
                <a:latin typeface="AngsanaUPC" panose="02020603050405020304" pitchFamily="18" charset="-34"/>
                <a:ea typeface="Batang" panose="02030600000101010101" pitchFamily="18" charset="-127"/>
                <a:cs typeface="AngsanaUPC" panose="02020603050405020304" pitchFamily="18" charset="-34"/>
              </a:rPr>
              <a:t>lentaculum</a:t>
            </a:r>
            <a:r>
              <a:rPr lang="fr-FR" sz="2800" dirty="0">
                <a:latin typeface="AngsanaUPC" panose="02020603050405020304" pitchFamily="18" charset="-34"/>
                <a:ea typeface="Batang" panose="02030600000101010101" pitchFamily="18" charset="-127"/>
                <a:cs typeface="AngsanaUPC" panose="02020603050405020304" pitchFamily="18" charset="-34"/>
              </a:rPr>
              <a:t> </a:t>
            </a:r>
          </a:p>
          <a:p>
            <a:pPr algn="ctr"/>
            <a:r>
              <a:rPr lang="fr-FR" sz="2800" dirty="0">
                <a:latin typeface="AngsanaUPC" panose="02020603050405020304" pitchFamily="18" charset="-34"/>
                <a:ea typeface="Batang" panose="02030600000101010101" pitchFamily="18" charset="-127"/>
                <a:cs typeface="AngsanaUPC" panose="02020603050405020304" pitchFamily="18" charset="-34"/>
              </a:rPr>
              <a:t>L'</a:t>
            </a:r>
            <a:r>
              <a:rPr lang="fr-FR" sz="2800" i="1" dirty="0" err="1">
                <a:latin typeface="AngsanaUPC" panose="02020603050405020304" pitchFamily="18" charset="-34"/>
                <a:ea typeface="Batang" panose="02030600000101010101" pitchFamily="18" charset="-127"/>
                <a:cs typeface="AngsanaUPC" panose="02020603050405020304" pitchFamily="18" charset="-34"/>
              </a:rPr>
              <a:t>artolaganus</a:t>
            </a:r>
            <a:r>
              <a:rPr lang="fr-FR" sz="2800" dirty="0">
                <a:latin typeface="AngsanaUPC" panose="02020603050405020304" pitchFamily="18" charset="-34"/>
                <a:ea typeface="Batang" panose="02030600000101010101" pitchFamily="18" charset="-127"/>
                <a:cs typeface="AngsanaUPC" panose="02020603050405020304" pitchFamily="18" charset="-34"/>
              </a:rPr>
              <a:t> </a:t>
            </a:r>
          </a:p>
          <a:p>
            <a:pPr algn="ctr"/>
            <a:r>
              <a:rPr lang="fr-FR" sz="2800" dirty="0">
                <a:latin typeface="AngsanaUPC" panose="02020603050405020304" pitchFamily="18" charset="-34"/>
                <a:ea typeface="Batang" panose="02030600000101010101" pitchFamily="18" charset="-127"/>
                <a:cs typeface="AngsanaUPC" panose="02020603050405020304" pitchFamily="18" charset="-34"/>
              </a:rPr>
              <a:t> Le </a:t>
            </a:r>
            <a:r>
              <a:rPr lang="fr-FR" sz="2800" i="1" dirty="0">
                <a:latin typeface="AngsanaUPC" panose="02020603050405020304" pitchFamily="18" charset="-34"/>
                <a:ea typeface="Batang" panose="02030600000101010101" pitchFamily="18" charset="-127"/>
                <a:cs typeface="AngsanaUPC" panose="02020603050405020304" pitchFamily="18" charset="-34"/>
              </a:rPr>
              <a:t>speusticus</a:t>
            </a:r>
            <a:r>
              <a:rPr lang="fr-FR" sz="2800" dirty="0">
                <a:latin typeface="AngsanaUPC" panose="02020603050405020304" pitchFamily="18" charset="-34"/>
                <a:ea typeface="Batang" panose="02030600000101010101" pitchFamily="18" charset="-127"/>
                <a:cs typeface="AngsanaUPC" panose="02020603050405020304" pitchFamily="18" charset="-34"/>
              </a:rPr>
              <a:t> était un pain fait à la hâte. Le pain parthe était malaxé et trempé dans de l'eau avant d'être cuit ce qui lui donnait une texture légère et douce.</a:t>
            </a:r>
          </a:p>
        </p:txBody>
      </p:sp>
      <p:pic>
        <p:nvPicPr>
          <p:cNvPr id="7" name="Image 6">
            <a:extLst>
              <a:ext uri="{FF2B5EF4-FFF2-40B4-BE49-F238E27FC236}">
                <a16:creationId xmlns:a16="http://schemas.microsoft.com/office/drawing/2014/main" xmlns="" id="{AB12019D-A714-4FC3-9EE1-02700A8C9EE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352" y="4953000"/>
            <a:ext cx="2857500" cy="1905000"/>
          </a:xfrm>
          <a:prstGeom prst="rect">
            <a:avLst/>
          </a:prstGeom>
        </p:spPr>
      </p:pic>
      <p:pic>
        <p:nvPicPr>
          <p:cNvPr id="4099" name="Picture 3" descr="Résultat de recherche d'images pour &quot;boulangerie&quot;">
            <a:hlinkClick r:id="rId4"/>
            <a:extLst>
              <a:ext uri="{FF2B5EF4-FFF2-40B4-BE49-F238E27FC236}">
                <a16:creationId xmlns:a16="http://schemas.microsoft.com/office/drawing/2014/main" xmlns="" id="{91216EC5-CB43-4A31-9D1B-937ACB9DAC5D}"/>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38875" y="-24519"/>
            <a:ext cx="2905125" cy="1571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73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500" fill="hold"/>
                                        <p:tgtEl>
                                          <p:spTgt spid="4099"/>
                                        </p:tgtEl>
                                        <p:attrNameLst>
                                          <p:attrName>ppt_x</p:attrName>
                                        </p:attrNameLst>
                                      </p:cBhvr>
                                      <p:tavLst>
                                        <p:tav tm="0">
                                          <p:val>
                                            <p:strVal val="#ppt_x"/>
                                          </p:val>
                                        </p:tav>
                                        <p:tav tm="100000">
                                          <p:val>
                                            <p:strVal val="#ppt_x"/>
                                          </p:val>
                                        </p:tav>
                                      </p:tavLst>
                                    </p:anim>
                                    <p:anim calcmode="lin" valueType="num">
                                      <p:cBhvr additive="base">
                                        <p:cTn id="1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 calcmode="lin" valueType="num">
                                      <p:cBhvr additive="base">
                                        <p:cTn id="2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077" name="Picture 5" descr="Résultat de recherche d'images pour &quot;pain&quot;">
            <a:hlinkClick r:id="rId2"/>
            <a:extLst>
              <a:ext uri="{FF2B5EF4-FFF2-40B4-BE49-F238E27FC236}">
                <a16:creationId xmlns:a16="http://schemas.microsoft.com/office/drawing/2014/main" xmlns="" id="{3969B3B5-6161-45FB-8512-8D430C59CF9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5856" y="188640"/>
            <a:ext cx="2857500" cy="16002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Connecteur droit 4">
            <a:extLst>
              <a:ext uri="{FF2B5EF4-FFF2-40B4-BE49-F238E27FC236}">
                <a16:creationId xmlns:a16="http://schemas.microsoft.com/office/drawing/2014/main" xmlns="" id="{280590B7-992C-487B-9568-A503B2E47ED6}"/>
              </a:ext>
            </a:extLst>
          </p:cNvPr>
          <p:cNvCxnSpPr>
            <a:cxnSpLocks/>
          </p:cNvCxnSpPr>
          <p:nvPr/>
        </p:nvCxnSpPr>
        <p:spPr>
          <a:xfrm>
            <a:off x="4704606" y="2564904"/>
            <a:ext cx="0" cy="3888432"/>
          </a:xfrm>
          <a:prstGeom prst="line">
            <a:avLst/>
          </a:prstGeom>
        </p:spPr>
        <p:style>
          <a:lnRef idx="1">
            <a:schemeClr val="dk1"/>
          </a:lnRef>
          <a:fillRef idx="0">
            <a:schemeClr val="dk1"/>
          </a:fillRef>
          <a:effectRef idx="0">
            <a:schemeClr val="dk1"/>
          </a:effectRef>
          <a:fontRef idx="minor">
            <a:schemeClr val="tx1"/>
          </a:fontRef>
        </p:style>
      </p:cxnSp>
      <p:pic>
        <p:nvPicPr>
          <p:cNvPr id="3081" name="Picture 9" descr="Résultat de recherche d'images pour &quot;sel&quot;">
            <a:hlinkClick r:id="rId4"/>
            <a:extLst>
              <a:ext uri="{FF2B5EF4-FFF2-40B4-BE49-F238E27FC236}">
                <a16:creationId xmlns:a16="http://schemas.microsoft.com/office/drawing/2014/main" xmlns="" id="{063D0B6F-2862-4491-A797-B0B5B8BA8D82}"/>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99592" y="3068960"/>
            <a:ext cx="2143125"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3083" name="Picture 11" descr="Résultat de recherche d'images pour &quot;oeufs&quot;">
            <a:hlinkClick r:id="rId6"/>
            <a:extLst>
              <a:ext uri="{FF2B5EF4-FFF2-40B4-BE49-F238E27FC236}">
                <a16:creationId xmlns:a16="http://schemas.microsoft.com/office/drawing/2014/main" xmlns="" id="{14C20A46-C2EC-47C1-ADA6-8AEF7AC352B9}"/>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771219" y="2358963"/>
            <a:ext cx="1750389" cy="1419994"/>
          </a:xfrm>
          <a:prstGeom prst="rect">
            <a:avLst/>
          </a:prstGeom>
          <a:noFill/>
          <a:extLst>
            <a:ext uri="{909E8E84-426E-40DD-AFC4-6F175D3DCCD1}">
              <a14:hiddenFill xmlns:a14="http://schemas.microsoft.com/office/drawing/2010/main" xmlns="">
                <a:solidFill>
                  <a:srgbClr val="FFFFFF"/>
                </a:solidFill>
              </a14:hiddenFill>
            </a:ext>
          </a:extLst>
        </p:spPr>
      </p:pic>
      <p:pic>
        <p:nvPicPr>
          <p:cNvPr id="3085" name="Picture 13" descr="Résultat de recherche d'images pour &quot;fromage&quot;">
            <a:hlinkClick r:id="rId8"/>
            <a:extLst>
              <a:ext uri="{FF2B5EF4-FFF2-40B4-BE49-F238E27FC236}">
                <a16:creationId xmlns:a16="http://schemas.microsoft.com/office/drawing/2014/main" xmlns="" id="{450C18E8-0D1B-4CA7-81EF-E65E8F77797C}"/>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883360" y="5419193"/>
            <a:ext cx="1526106" cy="1015554"/>
          </a:xfrm>
          <a:prstGeom prst="rect">
            <a:avLst/>
          </a:prstGeom>
          <a:noFill/>
          <a:extLst>
            <a:ext uri="{909E8E84-426E-40DD-AFC4-6F175D3DCCD1}">
              <a14:hiddenFill xmlns:a14="http://schemas.microsoft.com/office/drawing/2010/main" xmlns="">
                <a:solidFill>
                  <a:srgbClr val="FFFFFF"/>
                </a:solidFill>
              </a14:hiddenFill>
            </a:ext>
          </a:extLst>
        </p:spPr>
      </p:pic>
      <p:pic>
        <p:nvPicPr>
          <p:cNvPr id="3087" name="Picture 15" descr="Résultat de recherche d'images pour &quot;miel&quot;">
            <a:hlinkClick r:id="rId10"/>
            <a:extLst>
              <a:ext uri="{FF2B5EF4-FFF2-40B4-BE49-F238E27FC236}">
                <a16:creationId xmlns:a16="http://schemas.microsoft.com/office/drawing/2014/main" xmlns="" id="{9D8C05F5-4217-4763-8695-343EA106E3DF}"/>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004048" y="4039887"/>
            <a:ext cx="1071562" cy="1071562"/>
          </a:xfrm>
          <a:prstGeom prst="rect">
            <a:avLst/>
          </a:prstGeom>
          <a:noFill/>
          <a:extLst>
            <a:ext uri="{909E8E84-426E-40DD-AFC4-6F175D3DCCD1}">
              <a14:hiddenFill xmlns:a14="http://schemas.microsoft.com/office/drawing/2010/main" xmlns="">
                <a:solidFill>
                  <a:srgbClr val="FFFFFF"/>
                </a:solidFill>
              </a14:hiddenFill>
            </a:ext>
          </a:extLst>
        </p:spPr>
      </p:pic>
      <p:pic>
        <p:nvPicPr>
          <p:cNvPr id="3089" name="Picture 17" descr="Résultat de recherche d'images pour &quot;lait&quot;">
            <a:hlinkClick r:id="rId12"/>
            <a:extLst>
              <a:ext uri="{FF2B5EF4-FFF2-40B4-BE49-F238E27FC236}">
                <a16:creationId xmlns:a16="http://schemas.microsoft.com/office/drawing/2014/main" xmlns="" id="{1D1BFD76-1F18-497A-B920-CFE9B8041C7F}"/>
              </a:ext>
            </a:extLst>
          </p:cNvPr>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567626" y="3383384"/>
            <a:ext cx="1691680" cy="1125736"/>
          </a:xfrm>
          <a:prstGeom prst="rect">
            <a:avLst/>
          </a:prstGeom>
          <a:noFill/>
          <a:extLst>
            <a:ext uri="{909E8E84-426E-40DD-AFC4-6F175D3DCCD1}">
              <a14:hiddenFill xmlns:a14="http://schemas.microsoft.com/office/drawing/2010/main" xmlns="">
                <a:solidFill>
                  <a:srgbClr val="FFFFFF"/>
                </a:solidFill>
              </a14:hiddenFill>
            </a:ext>
          </a:extLst>
        </p:spPr>
      </p:pic>
      <p:pic>
        <p:nvPicPr>
          <p:cNvPr id="3091" name="Picture 19" descr="Résultat de recherche d'images pour &quot;fruit&quot;">
            <a:hlinkClick r:id="rId14"/>
            <a:extLst>
              <a:ext uri="{FF2B5EF4-FFF2-40B4-BE49-F238E27FC236}">
                <a16:creationId xmlns:a16="http://schemas.microsoft.com/office/drawing/2014/main" xmlns="" id="{ACFCB9AE-90A7-4C15-ADE1-16334A207DFC}"/>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7525975" y="4606106"/>
            <a:ext cx="1618025" cy="1211957"/>
          </a:xfrm>
          <a:prstGeom prst="rect">
            <a:avLst/>
          </a:prstGeom>
          <a:noFill/>
          <a:extLst>
            <a:ext uri="{909E8E84-426E-40DD-AFC4-6F175D3DCCD1}">
              <a14:hiddenFill xmlns:a14="http://schemas.microsoft.com/office/drawing/2010/main" xmlns="">
                <a:solidFill>
                  <a:srgbClr val="FFFFFF"/>
                </a:solidFill>
              </a14:hiddenFill>
            </a:ext>
          </a:extLst>
        </p:spPr>
      </p:pic>
      <p:pic>
        <p:nvPicPr>
          <p:cNvPr id="3093" name="Picture 21" descr="Image associée">
            <a:hlinkClick r:id="rId16"/>
            <a:extLst>
              <a:ext uri="{FF2B5EF4-FFF2-40B4-BE49-F238E27FC236}">
                <a16:creationId xmlns:a16="http://schemas.microsoft.com/office/drawing/2014/main" xmlns="" id="{D0B3F1BF-8F17-4803-A51B-C849EBF2E95F}"/>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125284" y="5774424"/>
            <a:ext cx="2018716" cy="1083576"/>
          </a:xfrm>
          <a:prstGeom prst="rect">
            <a:avLst/>
          </a:prstGeom>
          <a:noFill/>
          <a:extLst>
            <a:ext uri="{909E8E84-426E-40DD-AFC4-6F175D3DCCD1}">
              <a14:hiddenFill xmlns:a14="http://schemas.microsoft.com/office/drawing/2010/main" xmlns="">
                <a:solidFill>
                  <a:srgbClr val="FFFFFF"/>
                </a:solidFill>
              </a14:hiddenFill>
            </a:ext>
          </a:extLst>
        </p:spPr>
      </p:pic>
      <p:pic>
        <p:nvPicPr>
          <p:cNvPr id="3095" name="Picture 23" descr="Résultat de recherche d'images pour &quot;olives&quot;">
            <a:hlinkClick r:id="rId18"/>
            <a:extLst>
              <a:ext uri="{FF2B5EF4-FFF2-40B4-BE49-F238E27FC236}">
                <a16:creationId xmlns:a16="http://schemas.microsoft.com/office/drawing/2014/main" xmlns="" id="{6D9FEADE-8793-46BE-A290-26B7F822FE9B}"/>
              </a:ext>
            </a:extLst>
          </p:cNvPr>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7308304" y="2184668"/>
            <a:ext cx="1125736" cy="1125736"/>
          </a:xfrm>
          <a:prstGeom prst="rect">
            <a:avLst/>
          </a:prstGeom>
          <a:noFill/>
          <a:extLst>
            <a:ext uri="{909E8E84-426E-40DD-AFC4-6F175D3DCCD1}">
              <a14:hiddenFill xmlns:a14="http://schemas.microsoft.com/office/drawing/2010/main" xmlns="">
                <a:solidFill>
                  <a:srgbClr val="FFFFFF"/>
                </a:solidFill>
              </a14:hiddenFill>
            </a:ext>
          </a:extLst>
        </p:spPr>
      </p:pic>
      <p:pic>
        <p:nvPicPr>
          <p:cNvPr id="3097" name="Picture 25" descr="Résultat de recherche d'images pour &quot;vin&quot;">
            <a:hlinkClick r:id="rId20"/>
            <a:extLst>
              <a:ext uri="{FF2B5EF4-FFF2-40B4-BE49-F238E27FC236}">
                <a16:creationId xmlns:a16="http://schemas.microsoft.com/office/drawing/2014/main" xmlns="" id="{2792D6B9-DFDC-4A06-B8C8-42D89047FDE4}"/>
              </a:ext>
            </a:extLst>
          </p:cNvPr>
          <p:cNvPicPr>
            <a:picLocks noChangeAspect="1" noChangeArrowheads="1"/>
          </p:cNvPicPr>
          <p:nvPr/>
        </p:nvPicPr>
        <p:blipFill>
          <a:blip r:embed="rId21">
            <a:extLst>
              <a:ext uri="{28A0092B-C50C-407E-A947-70E740481C1C}">
                <a14:useLocalDpi xmlns:a14="http://schemas.microsoft.com/office/drawing/2010/main" xmlns="" val="0"/>
              </a:ext>
            </a:extLst>
          </a:blip>
          <a:srcRect/>
          <a:stretch>
            <a:fillRect/>
          </a:stretch>
        </p:blipFill>
        <p:spPr bwMode="auto">
          <a:xfrm>
            <a:off x="6335892" y="829116"/>
            <a:ext cx="1578784" cy="15787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745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1"/>
                                        </p:tgtEl>
                                        <p:attrNameLst>
                                          <p:attrName>style.visibility</p:attrName>
                                        </p:attrNameLst>
                                      </p:cBhvr>
                                      <p:to>
                                        <p:strVal val="visible"/>
                                      </p:to>
                                    </p:set>
                                    <p:anim calcmode="lin" valueType="num">
                                      <p:cBhvr additive="base">
                                        <p:cTn id="19" dur="750" fill="hold"/>
                                        <p:tgtEl>
                                          <p:spTgt spid="3081"/>
                                        </p:tgtEl>
                                        <p:attrNameLst>
                                          <p:attrName>ppt_x</p:attrName>
                                        </p:attrNameLst>
                                      </p:cBhvr>
                                      <p:tavLst>
                                        <p:tav tm="0">
                                          <p:val>
                                            <p:strVal val="#ppt_x"/>
                                          </p:val>
                                        </p:tav>
                                        <p:tav tm="100000">
                                          <p:val>
                                            <p:strVal val="#ppt_x"/>
                                          </p:val>
                                        </p:tav>
                                      </p:tavLst>
                                    </p:anim>
                                    <p:anim calcmode="lin" valueType="num">
                                      <p:cBhvr additive="base">
                                        <p:cTn id="20" dur="750" fill="hold"/>
                                        <p:tgtEl>
                                          <p:spTgt spid="3081"/>
                                        </p:tgtEl>
                                        <p:attrNameLst>
                                          <p:attrName>ppt_y</p:attrName>
                                        </p:attrNameLst>
                                      </p:cBhvr>
                                      <p:tavLst>
                                        <p:tav tm="0">
                                          <p:val>
                                            <p:strVal val="1+#ppt_h/2"/>
                                          </p:val>
                                        </p:tav>
                                        <p:tav tm="100000">
                                          <p:val>
                                            <p:strVal val="#ppt_y"/>
                                          </p:val>
                                        </p:tav>
                                      </p:tavLst>
                                    </p:anim>
                                  </p:childTnLst>
                                </p:cTn>
                              </p:par>
                            </p:childTnLst>
                          </p:cTn>
                        </p:par>
                        <p:par>
                          <p:cTn id="21" fill="hold">
                            <p:stCondLst>
                              <p:cond delay="750"/>
                            </p:stCondLst>
                            <p:childTnLst>
                              <p:par>
                                <p:cTn id="22" presetID="2" presetClass="entr" presetSubtype="4" fill="hold" nodeType="afterEffect">
                                  <p:stCondLst>
                                    <p:cond delay="0"/>
                                  </p:stCondLst>
                                  <p:childTnLst>
                                    <p:set>
                                      <p:cBhvr>
                                        <p:cTn id="23" dur="1" fill="hold">
                                          <p:stCondLst>
                                            <p:cond delay="0"/>
                                          </p:stCondLst>
                                        </p:cTn>
                                        <p:tgtEl>
                                          <p:spTgt spid="3085"/>
                                        </p:tgtEl>
                                        <p:attrNameLst>
                                          <p:attrName>style.visibility</p:attrName>
                                        </p:attrNameLst>
                                      </p:cBhvr>
                                      <p:to>
                                        <p:strVal val="visible"/>
                                      </p:to>
                                    </p:set>
                                    <p:anim calcmode="lin" valueType="num">
                                      <p:cBhvr additive="base">
                                        <p:cTn id="24" dur="750" fill="hold"/>
                                        <p:tgtEl>
                                          <p:spTgt spid="3085"/>
                                        </p:tgtEl>
                                        <p:attrNameLst>
                                          <p:attrName>ppt_x</p:attrName>
                                        </p:attrNameLst>
                                      </p:cBhvr>
                                      <p:tavLst>
                                        <p:tav tm="0">
                                          <p:val>
                                            <p:strVal val="#ppt_x"/>
                                          </p:val>
                                        </p:tav>
                                        <p:tav tm="100000">
                                          <p:val>
                                            <p:strVal val="#ppt_x"/>
                                          </p:val>
                                        </p:tav>
                                      </p:tavLst>
                                    </p:anim>
                                    <p:anim calcmode="lin" valueType="num">
                                      <p:cBhvr additive="base">
                                        <p:cTn id="25" dur="750" fill="hold"/>
                                        <p:tgtEl>
                                          <p:spTgt spid="308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3087"/>
                                        </p:tgtEl>
                                        <p:attrNameLst>
                                          <p:attrName>style.visibility</p:attrName>
                                        </p:attrNameLst>
                                      </p:cBhvr>
                                      <p:to>
                                        <p:strVal val="visible"/>
                                      </p:to>
                                    </p:set>
                                    <p:anim calcmode="lin" valueType="num">
                                      <p:cBhvr additive="base">
                                        <p:cTn id="29" dur="750" fill="hold"/>
                                        <p:tgtEl>
                                          <p:spTgt spid="3087"/>
                                        </p:tgtEl>
                                        <p:attrNameLst>
                                          <p:attrName>ppt_x</p:attrName>
                                        </p:attrNameLst>
                                      </p:cBhvr>
                                      <p:tavLst>
                                        <p:tav tm="0">
                                          <p:val>
                                            <p:strVal val="#ppt_x"/>
                                          </p:val>
                                        </p:tav>
                                        <p:tav tm="100000">
                                          <p:val>
                                            <p:strVal val="#ppt_x"/>
                                          </p:val>
                                        </p:tav>
                                      </p:tavLst>
                                    </p:anim>
                                    <p:anim calcmode="lin" valueType="num">
                                      <p:cBhvr additive="base">
                                        <p:cTn id="30" dur="750" fill="hold"/>
                                        <p:tgtEl>
                                          <p:spTgt spid="3087"/>
                                        </p:tgtEl>
                                        <p:attrNameLst>
                                          <p:attrName>ppt_y</p:attrName>
                                        </p:attrNameLst>
                                      </p:cBhvr>
                                      <p:tavLst>
                                        <p:tav tm="0">
                                          <p:val>
                                            <p:strVal val="1+#ppt_h/2"/>
                                          </p:val>
                                        </p:tav>
                                        <p:tav tm="100000">
                                          <p:val>
                                            <p:strVal val="#ppt_y"/>
                                          </p:val>
                                        </p:tav>
                                      </p:tavLst>
                                    </p:anim>
                                  </p:childTnLst>
                                </p:cTn>
                              </p:par>
                            </p:childTnLst>
                          </p:cTn>
                        </p:par>
                        <p:par>
                          <p:cTn id="31" fill="hold">
                            <p:stCondLst>
                              <p:cond delay="2250"/>
                            </p:stCondLst>
                            <p:childTnLst>
                              <p:par>
                                <p:cTn id="32" presetID="2" presetClass="entr" presetSubtype="4" fill="hold" nodeType="afterEffect">
                                  <p:stCondLst>
                                    <p:cond delay="0"/>
                                  </p:stCondLst>
                                  <p:childTnLst>
                                    <p:set>
                                      <p:cBhvr>
                                        <p:cTn id="33" dur="1" fill="hold">
                                          <p:stCondLst>
                                            <p:cond delay="0"/>
                                          </p:stCondLst>
                                        </p:cTn>
                                        <p:tgtEl>
                                          <p:spTgt spid="3089"/>
                                        </p:tgtEl>
                                        <p:attrNameLst>
                                          <p:attrName>style.visibility</p:attrName>
                                        </p:attrNameLst>
                                      </p:cBhvr>
                                      <p:to>
                                        <p:strVal val="visible"/>
                                      </p:to>
                                    </p:set>
                                    <p:anim calcmode="lin" valueType="num">
                                      <p:cBhvr additive="base">
                                        <p:cTn id="34" dur="750" fill="hold"/>
                                        <p:tgtEl>
                                          <p:spTgt spid="3089"/>
                                        </p:tgtEl>
                                        <p:attrNameLst>
                                          <p:attrName>ppt_x</p:attrName>
                                        </p:attrNameLst>
                                      </p:cBhvr>
                                      <p:tavLst>
                                        <p:tav tm="0">
                                          <p:val>
                                            <p:strVal val="#ppt_x"/>
                                          </p:val>
                                        </p:tav>
                                        <p:tav tm="100000">
                                          <p:val>
                                            <p:strVal val="#ppt_x"/>
                                          </p:val>
                                        </p:tav>
                                      </p:tavLst>
                                    </p:anim>
                                    <p:anim calcmode="lin" valueType="num">
                                      <p:cBhvr additive="base">
                                        <p:cTn id="35" dur="750" fill="hold"/>
                                        <p:tgtEl>
                                          <p:spTgt spid="3089"/>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3091"/>
                                        </p:tgtEl>
                                        <p:attrNameLst>
                                          <p:attrName>style.visibility</p:attrName>
                                        </p:attrNameLst>
                                      </p:cBhvr>
                                      <p:to>
                                        <p:strVal val="visible"/>
                                      </p:to>
                                    </p:set>
                                    <p:anim calcmode="lin" valueType="num">
                                      <p:cBhvr additive="base">
                                        <p:cTn id="39" dur="750" fill="hold"/>
                                        <p:tgtEl>
                                          <p:spTgt spid="3091"/>
                                        </p:tgtEl>
                                        <p:attrNameLst>
                                          <p:attrName>ppt_x</p:attrName>
                                        </p:attrNameLst>
                                      </p:cBhvr>
                                      <p:tavLst>
                                        <p:tav tm="0">
                                          <p:val>
                                            <p:strVal val="#ppt_x"/>
                                          </p:val>
                                        </p:tav>
                                        <p:tav tm="100000">
                                          <p:val>
                                            <p:strVal val="#ppt_x"/>
                                          </p:val>
                                        </p:tav>
                                      </p:tavLst>
                                    </p:anim>
                                    <p:anim calcmode="lin" valueType="num">
                                      <p:cBhvr additive="base">
                                        <p:cTn id="40" dur="750" fill="hold"/>
                                        <p:tgtEl>
                                          <p:spTgt spid="3091"/>
                                        </p:tgtEl>
                                        <p:attrNameLst>
                                          <p:attrName>ppt_y</p:attrName>
                                        </p:attrNameLst>
                                      </p:cBhvr>
                                      <p:tavLst>
                                        <p:tav tm="0">
                                          <p:val>
                                            <p:strVal val="1+#ppt_h/2"/>
                                          </p:val>
                                        </p:tav>
                                        <p:tav tm="100000">
                                          <p:val>
                                            <p:strVal val="#ppt_y"/>
                                          </p:val>
                                        </p:tav>
                                      </p:tavLst>
                                    </p:anim>
                                  </p:childTnLst>
                                </p:cTn>
                              </p:par>
                            </p:childTnLst>
                          </p:cTn>
                        </p:par>
                        <p:par>
                          <p:cTn id="41" fill="hold">
                            <p:stCondLst>
                              <p:cond delay="3750"/>
                            </p:stCondLst>
                            <p:childTnLst>
                              <p:par>
                                <p:cTn id="42" presetID="2" presetClass="entr" presetSubtype="4" fill="hold" nodeType="afterEffect">
                                  <p:stCondLst>
                                    <p:cond delay="0"/>
                                  </p:stCondLst>
                                  <p:childTnLst>
                                    <p:set>
                                      <p:cBhvr>
                                        <p:cTn id="43" dur="1" fill="hold">
                                          <p:stCondLst>
                                            <p:cond delay="0"/>
                                          </p:stCondLst>
                                        </p:cTn>
                                        <p:tgtEl>
                                          <p:spTgt spid="3093"/>
                                        </p:tgtEl>
                                        <p:attrNameLst>
                                          <p:attrName>style.visibility</p:attrName>
                                        </p:attrNameLst>
                                      </p:cBhvr>
                                      <p:to>
                                        <p:strVal val="visible"/>
                                      </p:to>
                                    </p:set>
                                    <p:anim calcmode="lin" valueType="num">
                                      <p:cBhvr additive="base">
                                        <p:cTn id="44" dur="750" fill="hold"/>
                                        <p:tgtEl>
                                          <p:spTgt spid="3093"/>
                                        </p:tgtEl>
                                        <p:attrNameLst>
                                          <p:attrName>ppt_x</p:attrName>
                                        </p:attrNameLst>
                                      </p:cBhvr>
                                      <p:tavLst>
                                        <p:tav tm="0">
                                          <p:val>
                                            <p:strVal val="#ppt_x"/>
                                          </p:val>
                                        </p:tav>
                                        <p:tav tm="100000">
                                          <p:val>
                                            <p:strVal val="#ppt_x"/>
                                          </p:val>
                                        </p:tav>
                                      </p:tavLst>
                                    </p:anim>
                                    <p:anim calcmode="lin" valueType="num">
                                      <p:cBhvr additive="base">
                                        <p:cTn id="45" dur="750" fill="hold"/>
                                        <p:tgtEl>
                                          <p:spTgt spid="3093"/>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3095"/>
                                        </p:tgtEl>
                                        <p:attrNameLst>
                                          <p:attrName>style.visibility</p:attrName>
                                        </p:attrNameLst>
                                      </p:cBhvr>
                                      <p:to>
                                        <p:strVal val="visible"/>
                                      </p:to>
                                    </p:set>
                                    <p:anim calcmode="lin" valueType="num">
                                      <p:cBhvr additive="base">
                                        <p:cTn id="49" dur="750" fill="hold"/>
                                        <p:tgtEl>
                                          <p:spTgt spid="3095"/>
                                        </p:tgtEl>
                                        <p:attrNameLst>
                                          <p:attrName>ppt_x</p:attrName>
                                        </p:attrNameLst>
                                      </p:cBhvr>
                                      <p:tavLst>
                                        <p:tav tm="0">
                                          <p:val>
                                            <p:strVal val="#ppt_x"/>
                                          </p:val>
                                        </p:tav>
                                        <p:tav tm="100000">
                                          <p:val>
                                            <p:strVal val="#ppt_x"/>
                                          </p:val>
                                        </p:tav>
                                      </p:tavLst>
                                    </p:anim>
                                    <p:anim calcmode="lin" valueType="num">
                                      <p:cBhvr additive="base">
                                        <p:cTn id="50" dur="750" fill="hold"/>
                                        <p:tgtEl>
                                          <p:spTgt spid="3095"/>
                                        </p:tgtEl>
                                        <p:attrNameLst>
                                          <p:attrName>ppt_y</p:attrName>
                                        </p:attrNameLst>
                                      </p:cBhvr>
                                      <p:tavLst>
                                        <p:tav tm="0">
                                          <p:val>
                                            <p:strVal val="1+#ppt_h/2"/>
                                          </p:val>
                                        </p:tav>
                                        <p:tav tm="100000">
                                          <p:val>
                                            <p:strVal val="#ppt_y"/>
                                          </p:val>
                                        </p:tav>
                                      </p:tavLst>
                                    </p:anim>
                                  </p:childTnLst>
                                </p:cTn>
                              </p:par>
                            </p:childTnLst>
                          </p:cTn>
                        </p:par>
                        <p:par>
                          <p:cTn id="51" fill="hold">
                            <p:stCondLst>
                              <p:cond delay="5250"/>
                            </p:stCondLst>
                            <p:childTnLst>
                              <p:par>
                                <p:cTn id="52" presetID="2" presetClass="entr" presetSubtype="4" fill="hold" nodeType="afterEffect">
                                  <p:stCondLst>
                                    <p:cond delay="0"/>
                                  </p:stCondLst>
                                  <p:childTnLst>
                                    <p:set>
                                      <p:cBhvr>
                                        <p:cTn id="53" dur="1" fill="hold">
                                          <p:stCondLst>
                                            <p:cond delay="0"/>
                                          </p:stCondLst>
                                        </p:cTn>
                                        <p:tgtEl>
                                          <p:spTgt spid="3097"/>
                                        </p:tgtEl>
                                        <p:attrNameLst>
                                          <p:attrName>style.visibility</p:attrName>
                                        </p:attrNameLst>
                                      </p:cBhvr>
                                      <p:to>
                                        <p:strVal val="visible"/>
                                      </p:to>
                                    </p:set>
                                    <p:anim calcmode="lin" valueType="num">
                                      <p:cBhvr additive="base">
                                        <p:cTn id="54" dur="750" fill="hold"/>
                                        <p:tgtEl>
                                          <p:spTgt spid="3097"/>
                                        </p:tgtEl>
                                        <p:attrNameLst>
                                          <p:attrName>ppt_x</p:attrName>
                                        </p:attrNameLst>
                                      </p:cBhvr>
                                      <p:tavLst>
                                        <p:tav tm="0">
                                          <p:val>
                                            <p:strVal val="#ppt_x"/>
                                          </p:val>
                                        </p:tav>
                                        <p:tav tm="100000">
                                          <p:val>
                                            <p:strVal val="#ppt_x"/>
                                          </p:val>
                                        </p:tav>
                                      </p:tavLst>
                                    </p:anim>
                                    <p:anim calcmode="lin" valueType="num">
                                      <p:cBhvr additive="base">
                                        <p:cTn id="55" dur="750" fill="hold"/>
                                        <p:tgtEl>
                                          <p:spTgt spid="3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96FB0059-F1CD-4C44-BA08-CEBFEECF3DD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319193" y="476672"/>
            <a:ext cx="4505613" cy="2699993"/>
          </a:xfrm>
        </p:spPr>
      </p:pic>
      <p:sp>
        <p:nvSpPr>
          <p:cNvPr id="6" name="ZoneTexte 5">
            <a:extLst>
              <a:ext uri="{FF2B5EF4-FFF2-40B4-BE49-F238E27FC236}">
                <a16:creationId xmlns:a16="http://schemas.microsoft.com/office/drawing/2014/main" xmlns="" id="{2933E715-6512-4BAE-A1B1-9A9D831EF6AF}"/>
              </a:ext>
            </a:extLst>
          </p:cNvPr>
          <p:cNvSpPr txBox="1"/>
          <p:nvPr/>
        </p:nvSpPr>
        <p:spPr>
          <a:xfrm>
            <a:off x="3635895" y="3457305"/>
            <a:ext cx="1872208" cy="2862322"/>
          </a:xfrm>
          <a:prstGeom prst="rect">
            <a:avLst/>
          </a:prstGeom>
          <a:noFill/>
        </p:spPr>
        <p:txBody>
          <a:bodyPr wrap="square" rtlCol="0">
            <a:spAutoFit/>
          </a:bodyPr>
          <a:lstStyle/>
          <a:p>
            <a:pPr algn="ctr"/>
            <a:r>
              <a:rPr lang="fr-FR" dirty="0">
                <a:latin typeface="Abadi Extra Light" panose="020B0204020104020204" pitchFamily="34" charset="0"/>
              </a:rPr>
              <a:t>L’orge </a:t>
            </a:r>
          </a:p>
          <a:p>
            <a:pPr algn="ctr"/>
            <a:r>
              <a:rPr lang="fr-FR" dirty="0">
                <a:latin typeface="Abadi Extra Light" panose="020B0204020104020204" pitchFamily="34" charset="0"/>
              </a:rPr>
              <a:t>Le blé</a:t>
            </a:r>
          </a:p>
          <a:p>
            <a:pPr algn="ctr"/>
            <a:r>
              <a:rPr lang="fr-FR" dirty="0">
                <a:latin typeface="Abadi Extra Light" panose="020B0204020104020204" pitchFamily="34" charset="0"/>
              </a:rPr>
              <a:t>L’épeautre </a:t>
            </a:r>
          </a:p>
          <a:p>
            <a:pPr algn="ctr"/>
            <a:r>
              <a:rPr lang="fr-FR" dirty="0">
                <a:latin typeface="Abadi Extra Light" panose="020B0204020104020204" pitchFamily="34" charset="0"/>
              </a:rPr>
              <a:t>Le millet </a:t>
            </a:r>
          </a:p>
          <a:p>
            <a:pPr algn="ctr"/>
            <a:r>
              <a:rPr lang="fr-FR" dirty="0">
                <a:latin typeface="Abadi Extra Light" panose="020B0204020104020204" pitchFamily="34" charset="0"/>
              </a:rPr>
              <a:t>L’</a:t>
            </a:r>
            <a:r>
              <a:rPr lang="fr-FR" dirty="0" err="1">
                <a:latin typeface="Abadi Extra Light" panose="020B0204020104020204" pitchFamily="34" charset="0"/>
              </a:rPr>
              <a:t>ammidonnier</a:t>
            </a:r>
            <a:endParaRPr lang="fr-FR" dirty="0">
              <a:latin typeface="Abadi Extra Light" panose="020B0204020104020204" pitchFamily="34" charset="0"/>
            </a:endParaRPr>
          </a:p>
          <a:p>
            <a:pPr algn="ctr"/>
            <a:r>
              <a:rPr lang="fr-FR" dirty="0">
                <a:latin typeface="Abadi Extra Light" panose="020B0204020104020204" pitchFamily="34" charset="0"/>
              </a:rPr>
              <a:t>Le froment</a:t>
            </a:r>
          </a:p>
          <a:p>
            <a:pPr algn="ctr"/>
            <a:r>
              <a:rPr lang="fr-FR" dirty="0">
                <a:latin typeface="Abadi Extra Light" panose="020B0204020104020204" pitchFamily="34" charset="0"/>
              </a:rPr>
              <a:t>Le far</a:t>
            </a:r>
          </a:p>
          <a:p>
            <a:pPr algn="ctr"/>
            <a:r>
              <a:rPr lang="fr-FR" dirty="0">
                <a:latin typeface="Abadi Extra Light" panose="020B0204020104020204" pitchFamily="34" charset="0"/>
              </a:rPr>
              <a:t>La seigle </a:t>
            </a:r>
          </a:p>
          <a:p>
            <a:pPr algn="ctr"/>
            <a:r>
              <a:rPr lang="fr-FR" dirty="0">
                <a:latin typeface="Abadi Extra Light" panose="020B0204020104020204" pitchFamily="34" charset="0"/>
              </a:rPr>
              <a:t>Le riz </a:t>
            </a:r>
          </a:p>
          <a:p>
            <a:endParaRPr lang="fr-FR" dirty="0"/>
          </a:p>
        </p:txBody>
      </p:sp>
    </p:spTree>
    <p:extLst>
      <p:ext uri="{BB962C8B-B14F-4D97-AF65-F5344CB8AC3E}">
        <p14:creationId xmlns:p14="http://schemas.microsoft.com/office/powerpoint/2010/main" xmlns="" val="97638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 calcmode="lin" valueType="num">
                                      <p:cBhvr additive="base">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additive="base">
                                        <p:cTn id="42"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 calcmode="lin" valueType="num">
                                      <p:cBhvr additive="base">
                                        <p:cTn id="4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 calcmode="lin" valueType="num">
                                      <p:cBhvr additive="base">
                                        <p:cTn id="52"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0FA58C1F-C3A2-4A32-B96C-1584ABFF528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2140" r="4194" b="1"/>
          <a:stretch/>
        </p:blipFill>
        <p:spPr>
          <a:xfrm>
            <a:off x="20" y="10"/>
            <a:ext cx="9143980" cy="6857990"/>
          </a:xfrm>
          <a:prstGeom prst="rect">
            <a:avLst/>
          </a:prstGeom>
        </p:spPr>
      </p:pic>
      <p:sp>
        <p:nvSpPr>
          <p:cNvPr id="12"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3414044A-8C4D-4816-83CC-3D9F0FE438ED}"/>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2200">
                <a:solidFill>
                  <a:schemeClr val="tx1">
                    <a:lumMod val="85000"/>
                    <a:lumOff val="15000"/>
                  </a:schemeClr>
                </a:solidFill>
              </a:rPr>
              <a:t>les épices</a:t>
            </a:r>
            <a:br>
              <a:rPr lang="en-US" sz="2200">
                <a:solidFill>
                  <a:schemeClr val="tx1">
                    <a:lumMod val="85000"/>
                    <a:lumOff val="15000"/>
                  </a:schemeClr>
                </a:solidFill>
              </a:rPr>
            </a:br>
            <a:endParaRPr lang="en-US" sz="220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41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87F0B3-BBBF-478A-AB5F-C2638AA289BD}"/>
              </a:ext>
            </a:extLst>
          </p:cNvPr>
          <p:cNvSpPr>
            <a:spLocks noGrp="1"/>
          </p:cNvSpPr>
          <p:nvPr>
            <p:ph type="title"/>
          </p:nvPr>
        </p:nvSpPr>
        <p:spPr/>
        <p:txBody>
          <a:bodyPr/>
          <a:lstStyle/>
          <a:p>
            <a:r>
              <a:rPr lang="fr-FR" dirty="0">
                <a:latin typeface="Abadi Extra Light" panose="020B0204020104020204" pitchFamily="34" charset="0"/>
              </a:rPr>
              <a:t>la conservation des aliments</a:t>
            </a:r>
            <a:endParaRPr lang="fr-FR" dirty="0"/>
          </a:p>
        </p:txBody>
      </p:sp>
      <p:pic>
        <p:nvPicPr>
          <p:cNvPr id="4" name="Picture 9" descr="Résultat de recherche d'images pour &quot;conservation des aliments&quot;">
            <a:hlinkClick r:id="rId2"/>
            <a:extLst>
              <a:ext uri="{FF2B5EF4-FFF2-40B4-BE49-F238E27FC236}">
                <a16:creationId xmlns:a16="http://schemas.microsoft.com/office/drawing/2014/main" xmlns="" id="{0B10561C-F659-4AA7-B40A-13213E80B75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916832"/>
            <a:ext cx="2543589"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mage 5">
            <a:extLst>
              <a:ext uri="{FF2B5EF4-FFF2-40B4-BE49-F238E27FC236}">
                <a16:creationId xmlns:a16="http://schemas.microsoft.com/office/drawing/2014/main" xmlns="" id="{E62BA9B4-488F-4E2B-A95E-56C17EF5F88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47864" y="3708648"/>
            <a:ext cx="2124075" cy="1981200"/>
          </a:xfrm>
          <a:prstGeom prst="rect">
            <a:avLst/>
          </a:prstGeom>
        </p:spPr>
      </p:pic>
      <p:pic>
        <p:nvPicPr>
          <p:cNvPr id="8" name="Image 7">
            <a:extLst>
              <a:ext uri="{FF2B5EF4-FFF2-40B4-BE49-F238E27FC236}">
                <a16:creationId xmlns:a16="http://schemas.microsoft.com/office/drawing/2014/main" xmlns="" id="{FA35AC16-374F-4263-84BF-D49B744EAE0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868144" y="1801143"/>
            <a:ext cx="2343150" cy="1524000"/>
          </a:xfrm>
          <a:prstGeom prst="rect">
            <a:avLst/>
          </a:prstGeom>
          <a:ln>
            <a:noFill/>
          </a:ln>
          <a:effectLst>
            <a:softEdge rad="112500"/>
          </a:effectLst>
        </p:spPr>
      </p:pic>
    </p:spTree>
    <p:extLst>
      <p:ext uri="{BB962C8B-B14F-4D97-AF65-F5344CB8AC3E}">
        <p14:creationId xmlns:p14="http://schemas.microsoft.com/office/powerpoint/2010/main" xmlns="" val="35245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C493E8-7730-4D4A-87BA-E82784EF6BCA}"/>
              </a:ext>
            </a:extLst>
          </p:cNvPr>
          <p:cNvSpPr>
            <a:spLocks noGrp="1"/>
          </p:cNvSpPr>
          <p:nvPr>
            <p:ph type="title"/>
          </p:nvPr>
        </p:nvSpPr>
        <p:spPr>
          <a:xfrm>
            <a:off x="457200" y="2857500"/>
            <a:ext cx="8229600" cy="1143000"/>
          </a:xfrm>
        </p:spPr>
        <p:txBody>
          <a:bodyPr/>
          <a:lstStyle/>
          <a:p>
            <a:r>
              <a:rPr lang="fr-FR" dirty="0">
                <a:solidFill>
                  <a:srgbClr val="FFC000"/>
                </a:solidFill>
                <a:latin typeface="Abadi Extra Light" panose="020B0204020104020204" pitchFamily="34" charset="0"/>
              </a:rPr>
              <a:t>Merci de nous avoir écouter !</a:t>
            </a:r>
          </a:p>
        </p:txBody>
      </p:sp>
      <p:sp>
        <p:nvSpPr>
          <p:cNvPr id="4" name="ZoneTexte 3">
            <a:extLst>
              <a:ext uri="{FF2B5EF4-FFF2-40B4-BE49-F238E27FC236}">
                <a16:creationId xmlns:a16="http://schemas.microsoft.com/office/drawing/2014/main" xmlns="" id="{05D5BA1F-87CB-4F22-8E74-C3E86A806FF6}"/>
              </a:ext>
            </a:extLst>
          </p:cNvPr>
          <p:cNvSpPr txBox="1"/>
          <p:nvPr/>
        </p:nvSpPr>
        <p:spPr>
          <a:xfrm>
            <a:off x="3419872" y="866329"/>
            <a:ext cx="5040560" cy="461665"/>
          </a:xfrm>
          <a:prstGeom prst="rect">
            <a:avLst/>
          </a:prstGeom>
          <a:noFill/>
        </p:spPr>
        <p:txBody>
          <a:bodyPr wrap="square" rtlCol="0">
            <a:spAutoFit/>
          </a:bodyPr>
          <a:lstStyle/>
          <a:p>
            <a:r>
              <a:rPr lang="fr-FR" sz="2400" dirty="0">
                <a:solidFill>
                  <a:srgbClr val="92D050"/>
                </a:solidFill>
                <a:latin typeface="Abadi Extra Light" panose="020B0204020104020204" pitchFamily="34" charset="0"/>
              </a:rPr>
              <a:t>Erwan , Tatiana</a:t>
            </a:r>
          </a:p>
        </p:txBody>
      </p:sp>
    </p:spTree>
    <p:extLst>
      <p:ext uri="{BB962C8B-B14F-4D97-AF65-F5344CB8AC3E}">
        <p14:creationId xmlns:p14="http://schemas.microsoft.com/office/powerpoint/2010/main" xmlns="" val="18270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2" presetClass="emph" presetSubtype="0" fill="hold" grpId="1" nodeType="afterEffect">
                                  <p:stCondLst>
                                    <p:cond delay="0"/>
                                  </p:stCondLst>
                                  <p:childTnLst>
                                    <p:animRot by="120000">
                                      <p:cBhvr>
                                        <p:cTn id="13" dur="100" fill="hold">
                                          <p:stCondLst>
                                            <p:cond delay="0"/>
                                          </p:stCondLst>
                                        </p:cTn>
                                        <p:tgtEl>
                                          <p:spTgt spid="2"/>
                                        </p:tgtEl>
                                        <p:attrNameLst>
                                          <p:attrName>r</p:attrName>
                                        </p:attrNameLst>
                                      </p:cBhvr>
                                    </p:animRot>
                                    <p:animRot by="-240000">
                                      <p:cBhvr>
                                        <p:cTn id="14" dur="200" fill="hold">
                                          <p:stCondLst>
                                            <p:cond delay="200"/>
                                          </p:stCondLst>
                                        </p:cTn>
                                        <p:tgtEl>
                                          <p:spTgt spid="2"/>
                                        </p:tgtEl>
                                        <p:attrNameLst>
                                          <p:attrName>r</p:attrName>
                                        </p:attrNameLst>
                                      </p:cBhvr>
                                    </p:animRot>
                                    <p:animRot by="240000">
                                      <p:cBhvr>
                                        <p:cTn id="15" dur="200" fill="hold">
                                          <p:stCondLst>
                                            <p:cond delay="400"/>
                                          </p:stCondLst>
                                        </p:cTn>
                                        <p:tgtEl>
                                          <p:spTgt spid="2"/>
                                        </p:tgtEl>
                                        <p:attrNameLst>
                                          <p:attrName>r</p:attrName>
                                        </p:attrNameLst>
                                      </p:cBhvr>
                                    </p:animRot>
                                    <p:animRot by="-240000">
                                      <p:cBhvr>
                                        <p:cTn id="16" dur="200" fill="hold">
                                          <p:stCondLst>
                                            <p:cond delay="600"/>
                                          </p:stCondLst>
                                        </p:cTn>
                                        <p:tgtEl>
                                          <p:spTgt spid="2"/>
                                        </p:tgtEl>
                                        <p:attrNameLst>
                                          <p:attrName>r</p:attrName>
                                        </p:attrNameLst>
                                      </p:cBhvr>
                                    </p:animRot>
                                    <p:animRot by="120000">
                                      <p:cBhvr>
                                        <p:cTn id="17" dur="200" fill="hold">
                                          <p:stCondLst>
                                            <p:cond delay="800"/>
                                          </p:stCondLst>
                                        </p:cTn>
                                        <p:tgtEl>
                                          <p:spTgt spid="2"/>
                                        </p:tgtEl>
                                        <p:attrNameLst>
                                          <p:attrName>r</p:attrName>
                                        </p:attrNameLst>
                                      </p:cBhvr>
                                    </p:animRot>
                                  </p:childTnLst>
                                </p:cTn>
                              </p:par>
                            </p:childTnLst>
                          </p:cTn>
                        </p:par>
                        <p:par>
                          <p:cTn id="18" fill="hold">
                            <p:stCondLst>
                              <p:cond delay="2000"/>
                            </p:stCondLst>
                            <p:childTnLst>
                              <p:par>
                                <p:cTn id="19" presetID="42" presetClass="exit" presetSubtype="0" fill="hold" grpId="2" nodeType="afterEffect">
                                  <p:stCondLst>
                                    <p:cond delay="0"/>
                                  </p:stCondLst>
                                  <p:childTnLst>
                                    <p:animEffect transition="out" filter="fade">
                                      <p:cBhvr>
                                        <p:cTn id="20" dur="1000"/>
                                        <p:tgtEl>
                                          <p:spTgt spid="2"/>
                                        </p:tgtEl>
                                      </p:cBhvr>
                                    </p:animEffect>
                                    <p:anim calcmode="lin" valueType="num">
                                      <p:cBhvr>
                                        <p:cTn id="21" dur="1000"/>
                                        <p:tgtEl>
                                          <p:spTgt spid="2"/>
                                        </p:tgtEl>
                                        <p:attrNameLst>
                                          <p:attrName>ppt_x</p:attrName>
                                        </p:attrNameLst>
                                      </p:cBhvr>
                                      <p:tavLst>
                                        <p:tav tm="0">
                                          <p:val>
                                            <p:strVal val="ppt_x"/>
                                          </p:val>
                                        </p:tav>
                                        <p:tav tm="100000">
                                          <p:val>
                                            <p:strVal val="ppt_x"/>
                                          </p:val>
                                        </p:tav>
                                      </p:tavLst>
                                    </p:anim>
                                    <p:anim calcmode="lin" valueType="num">
                                      <p:cBhvr>
                                        <p:cTn id="22" dur="1000"/>
                                        <p:tgtEl>
                                          <p:spTgt spid="2"/>
                                        </p:tgtEl>
                                        <p:attrNameLst>
                                          <p:attrName>ppt_y</p:attrName>
                                        </p:attrNameLst>
                                      </p:cBhvr>
                                      <p:tavLst>
                                        <p:tav tm="0">
                                          <p:val>
                                            <p:strVal val="ppt_y"/>
                                          </p:val>
                                        </p:tav>
                                        <p:tav tm="100000">
                                          <p:val>
                                            <p:strVal val="ppt_y+.1"/>
                                          </p:val>
                                        </p:tav>
                                      </p:tavLst>
                                    </p:anim>
                                    <p:set>
                                      <p:cBhvr>
                                        <p:cTn id="23" dur="1" fill="hold">
                                          <p:stCondLst>
                                            <p:cond delay="999"/>
                                          </p:stCondLst>
                                        </p:cTn>
                                        <p:tgtEl>
                                          <p:spTgt spid="2"/>
                                        </p:tgtEl>
                                        <p:attrNameLst>
                                          <p:attrName>style.visibility</p:attrName>
                                        </p:attrNameLst>
                                      </p:cBhvr>
                                      <p:to>
                                        <p:strVal val="hidden"/>
                                      </p:to>
                                    </p:se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085" y="1947424"/>
            <a:ext cx="2884729" cy="10710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39752" y="3068959"/>
            <a:ext cx="2038350" cy="223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24193" y="4106422"/>
            <a:ext cx="1800225" cy="25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Connecteur droit avec flèche 4"/>
          <p:cNvCxnSpPr>
            <a:cxnSpLocks/>
          </p:cNvCxnSpPr>
          <p:nvPr/>
        </p:nvCxnSpPr>
        <p:spPr>
          <a:xfrm>
            <a:off x="5474073" y="1165499"/>
            <a:ext cx="0" cy="2767557"/>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511712" y="706614"/>
            <a:ext cx="2151486" cy="400110"/>
          </a:xfrm>
          <a:prstGeom prst="rect">
            <a:avLst/>
          </a:prstGeom>
          <a:noFill/>
        </p:spPr>
        <p:txBody>
          <a:bodyPr wrap="none" rtlCol="0">
            <a:spAutoFit/>
          </a:bodyPr>
          <a:lstStyle/>
          <a:p>
            <a:r>
              <a:rPr lang="fr-FR" sz="2000" dirty="0">
                <a:latin typeface="Abadi Extra Light" panose="020B0204020104020204" pitchFamily="34" charset="0"/>
              </a:rPr>
              <a:t>Forme géométrique</a:t>
            </a:r>
          </a:p>
        </p:txBody>
      </p:sp>
      <p:cxnSp>
        <p:nvCxnSpPr>
          <p:cNvPr id="11" name="Connecteur droit avec flèche 10"/>
          <p:cNvCxnSpPr>
            <a:cxnSpLocks/>
          </p:cNvCxnSpPr>
          <p:nvPr/>
        </p:nvCxnSpPr>
        <p:spPr>
          <a:xfrm>
            <a:off x="3383173" y="836712"/>
            <a:ext cx="0" cy="2181736"/>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438143" y="429356"/>
            <a:ext cx="2279470" cy="400110"/>
          </a:xfrm>
          <a:prstGeom prst="rect">
            <a:avLst/>
          </a:prstGeom>
          <a:noFill/>
        </p:spPr>
        <p:txBody>
          <a:bodyPr wrap="none" rtlCol="0">
            <a:spAutoFit/>
          </a:bodyPr>
          <a:lstStyle/>
          <a:p>
            <a:r>
              <a:rPr lang="fr-FR" sz="2000" dirty="0">
                <a:latin typeface="Abadi Extra Light" panose="020B0204020104020204" pitchFamily="34" charset="0"/>
              </a:rPr>
              <a:t>Scène avec animaux</a:t>
            </a:r>
          </a:p>
        </p:txBody>
      </p:sp>
      <p:cxnSp>
        <p:nvCxnSpPr>
          <p:cNvPr id="17" name="Connecteur droit avec flèche 16"/>
          <p:cNvCxnSpPr>
            <a:cxnSpLocks/>
          </p:cNvCxnSpPr>
          <p:nvPr/>
        </p:nvCxnSpPr>
        <p:spPr>
          <a:xfrm>
            <a:off x="1473450" y="589435"/>
            <a:ext cx="0" cy="1152129"/>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899865" y="143061"/>
            <a:ext cx="1378904" cy="400110"/>
          </a:xfrm>
          <a:prstGeom prst="rect">
            <a:avLst/>
          </a:prstGeom>
          <a:noFill/>
        </p:spPr>
        <p:txBody>
          <a:bodyPr wrap="none" rtlCol="0">
            <a:spAutoFit/>
          </a:bodyPr>
          <a:lstStyle/>
          <a:p>
            <a:r>
              <a:rPr lang="fr-FR" sz="2000" dirty="0">
                <a:latin typeface="Abadi Extra Light" panose="020B0204020104020204" pitchFamily="34" charset="0"/>
              </a:rPr>
              <a:t>Poterie lisse</a:t>
            </a:r>
          </a:p>
        </p:txBody>
      </p:sp>
      <p:pic>
        <p:nvPicPr>
          <p:cNvPr id="3" name="Image 2">
            <a:extLst>
              <a:ext uri="{FF2B5EF4-FFF2-40B4-BE49-F238E27FC236}">
                <a16:creationId xmlns:a16="http://schemas.microsoft.com/office/drawing/2014/main" xmlns="" id="{B479B16F-481E-42FB-AC24-11C6FD75A79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04248" y="4921180"/>
            <a:ext cx="2028084" cy="1936820"/>
          </a:xfrm>
          <a:prstGeom prst="rect">
            <a:avLst/>
          </a:prstGeom>
        </p:spPr>
      </p:pic>
      <p:cxnSp>
        <p:nvCxnSpPr>
          <p:cNvPr id="30" name="Connecteur droit avec flèche 29">
            <a:extLst>
              <a:ext uri="{FF2B5EF4-FFF2-40B4-BE49-F238E27FC236}">
                <a16:creationId xmlns:a16="http://schemas.microsoft.com/office/drawing/2014/main" xmlns="" id="{3782BF67-A24C-4925-8134-19EDFAB8773E}"/>
              </a:ext>
            </a:extLst>
          </p:cNvPr>
          <p:cNvCxnSpPr>
            <a:cxnSpLocks/>
          </p:cNvCxnSpPr>
          <p:nvPr/>
        </p:nvCxnSpPr>
        <p:spPr>
          <a:xfrm>
            <a:off x="7818290" y="659003"/>
            <a:ext cx="0" cy="4193824"/>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xmlns="" id="{6338AA6C-BEBA-47B9-B656-A52DC2C89631}"/>
              </a:ext>
            </a:extLst>
          </p:cNvPr>
          <p:cNvSpPr txBox="1"/>
          <p:nvPr/>
        </p:nvSpPr>
        <p:spPr>
          <a:xfrm>
            <a:off x="6609446" y="289671"/>
            <a:ext cx="2643065" cy="400110"/>
          </a:xfrm>
          <a:prstGeom prst="rect">
            <a:avLst/>
          </a:prstGeom>
          <a:noFill/>
        </p:spPr>
        <p:txBody>
          <a:bodyPr wrap="square" rtlCol="0">
            <a:spAutoFit/>
          </a:bodyPr>
          <a:lstStyle/>
          <a:p>
            <a:r>
              <a:rPr lang="fr-FR" sz="2000" dirty="0">
                <a:latin typeface="Abadi Extra Light" panose="020B0204020104020204" pitchFamily="34" charset="0"/>
              </a:rPr>
              <a:t>Scènes avec végétaux </a:t>
            </a:r>
          </a:p>
        </p:txBody>
      </p:sp>
    </p:spTree>
    <p:extLst>
      <p:ext uri="{BB962C8B-B14F-4D97-AF65-F5344CB8AC3E}">
        <p14:creationId xmlns:p14="http://schemas.microsoft.com/office/powerpoint/2010/main" xmlns="" val="142834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750"/>
                                        <p:tgtEl>
                                          <p:spTgt spid="21">
                                            <p:txEl>
                                              <p:pRg st="0" end="0"/>
                                            </p:txEl>
                                          </p:spTgt>
                                        </p:tgtEl>
                                      </p:cBhvr>
                                    </p:animEffect>
                                    <p:anim calcmode="lin" valueType="num">
                                      <p:cBhvr>
                                        <p:cTn id="8"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5"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750" fill="hold"/>
                                        <p:tgtEl>
                                          <p:spTgt spid="17"/>
                                        </p:tgtEl>
                                        <p:attrNameLst>
                                          <p:attrName>ppt_w</p:attrName>
                                        </p:attrNameLst>
                                      </p:cBhvr>
                                      <p:tavLst>
                                        <p:tav tm="0">
                                          <p:val>
                                            <p:strVal val="#ppt_w*0.70"/>
                                          </p:val>
                                        </p:tav>
                                        <p:tav tm="100000">
                                          <p:val>
                                            <p:strVal val="#ppt_w"/>
                                          </p:val>
                                        </p:tav>
                                      </p:tavLst>
                                    </p:anim>
                                    <p:anim calcmode="lin" valueType="num">
                                      <p:cBhvr>
                                        <p:cTn id="14" dur="750" fill="hold"/>
                                        <p:tgtEl>
                                          <p:spTgt spid="17"/>
                                        </p:tgtEl>
                                        <p:attrNameLst>
                                          <p:attrName>ppt_h</p:attrName>
                                        </p:attrNameLst>
                                      </p:cBhvr>
                                      <p:tavLst>
                                        <p:tav tm="0">
                                          <p:val>
                                            <p:strVal val="#ppt_h"/>
                                          </p:val>
                                        </p:tav>
                                        <p:tav tm="100000">
                                          <p:val>
                                            <p:strVal val="#ppt_h"/>
                                          </p:val>
                                        </p:tav>
                                      </p:tavLst>
                                    </p:anim>
                                    <p:animEffect transition="in" filter="fade">
                                      <p:cBhvr>
                                        <p:cTn id="15" dur="750"/>
                                        <p:tgtEl>
                                          <p:spTgt spid="17"/>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5"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strVal val="#ppt_w*0.70"/>
                                          </p:val>
                                        </p:tav>
                                        <p:tav tm="100000">
                                          <p:val>
                                            <p:strVal val="#ppt_w"/>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animEffect transition="in" filter="fade">
                                      <p:cBhvr>
                                        <p:cTn id="31" dur="750"/>
                                        <p:tgtEl>
                                          <p:spTgt spid="5"/>
                                        </p:tgtEl>
                                      </p:cBhvr>
                                    </p:animEffect>
                                  </p:childTnLst>
                                </p:cTn>
                              </p:par>
                            </p:childTnLst>
                          </p:cTn>
                        </p:par>
                        <p:par>
                          <p:cTn id="32" fill="hold">
                            <p:stCondLst>
                              <p:cond delay="3250"/>
                            </p:stCondLst>
                            <p:childTnLst>
                              <p:par>
                                <p:cTn id="33" presetID="42" presetClass="entr" presetSubtype="0" fill="hold" nodeType="after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750"/>
                                        <p:tgtEl>
                                          <p:spTgt spid="1029"/>
                                        </p:tgtEl>
                                      </p:cBhvr>
                                    </p:animEffect>
                                    <p:anim calcmode="lin" valueType="num">
                                      <p:cBhvr>
                                        <p:cTn id="36" dur="750" fill="hold"/>
                                        <p:tgtEl>
                                          <p:spTgt spid="1029"/>
                                        </p:tgtEl>
                                        <p:attrNameLst>
                                          <p:attrName>ppt_x</p:attrName>
                                        </p:attrNameLst>
                                      </p:cBhvr>
                                      <p:tavLst>
                                        <p:tav tm="0">
                                          <p:val>
                                            <p:strVal val="#ppt_x"/>
                                          </p:val>
                                        </p:tav>
                                        <p:tav tm="100000">
                                          <p:val>
                                            <p:strVal val="#ppt_x"/>
                                          </p:val>
                                        </p:tav>
                                      </p:tavLst>
                                    </p:anim>
                                    <p:anim calcmode="lin" valueType="num">
                                      <p:cBhvr>
                                        <p:cTn id="37" dur="750" fill="hold"/>
                                        <p:tgtEl>
                                          <p:spTgt spid="1029"/>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55"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750" fill="hold"/>
                                        <p:tgtEl>
                                          <p:spTgt spid="11"/>
                                        </p:tgtEl>
                                        <p:attrNameLst>
                                          <p:attrName>ppt_w</p:attrName>
                                        </p:attrNameLst>
                                      </p:cBhvr>
                                      <p:tavLst>
                                        <p:tav tm="0">
                                          <p:val>
                                            <p:strVal val="#ppt_w*0.70"/>
                                          </p:val>
                                        </p:tav>
                                        <p:tav tm="100000">
                                          <p:val>
                                            <p:strVal val="#ppt_w"/>
                                          </p:val>
                                        </p:tav>
                                      </p:tavLst>
                                    </p:anim>
                                    <p:anim calcmode="lin" valueType="num">
                                      <p:cBhvr>
                                        <p:cTn id="47" dur="750" fill="hold"/>
                                        <p:tgtEl>
                                          <p:spTgt spid="11"/>
                                        </p:tgtEl>
                                        <p:attrNameLst>
                                          <p:attrName>ppt_h</p:attrName>
                                        </p:attrNameLst>
                                      </p:cBhvr>
                                      <p:tavLst>
                                        <p:tav tm="0">
                                          <p:val>
                                            <p:strVal val="#ppt_h"/>
                                          </p:val>
                                        </p:tav>
                                        <p:tav tm="100000">
                                          <p:val>
                                            <p:strVal val="#ppt_h"/>
                                          </p:val>
                                        </p:tav>
                                      </p:tavLst>
                                    </p:anim>
                                    <p:animEffect transition="in" filter="fade">
                                      <p:cBhvr>
                                        <p:cTn id="48" dur="750"/>
                                        <p:tgtEl>
                                          <p:spTgt spid="11"/>
                                        </p:tgtEl>
                                      </p:cBhvr>
                                    </p:animEffect>
                                  </p:childTnLst>
                                </p:cTn>
                              </p:par>
                            </p:childTnLst>
                          </p:cTn>
                        </p:par>
                        <p:par>
                          <p:cTn id="49" fill="hold">
                            <p:stCondLst>
                              <p:cond delay="5250"/>
                            </p:stCondLst>
                            <p:childTnLst>
                              <p:par>
                                <p:cTn id="50" presetID="42" presetClass="entr" presetSubtype="0" fill="hold" nodeType="after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750"/>
                                        <p:tgtEl>
                                          <p:spTgt spid="1028"/>
                                        </p:tgtEl>
                                      </p:cBhvr>
                                    </p:animEffect>
                                    <p:anim calcmode="lin" valueType="num">
                                      <p:cBhvr>
                                        <p:cTn id="53" dur="750" fill="hold"/>
                                        <p:tgtEl>
                                          <p:spTgt spid="1028"/>
                                        </p:tgtEl>
                                        <p:attrNameLst>
                                          <p:attrName>ppt_x</p:attrName>
                                        </p:attrNameLst>
                                      </p:cBhvr>
                                      <p:tavLst>
                                        <p:tav tm="0">
                                          <p:val>
                                            <p:strVal val="#ppt_x"/>
                                          </p:val>
                                        </p:tav>
                                        <p:tav tm="100000">
                                          <p:val>
                                            <p:strVal val="#ppt_x"/>
                                          </p:val>
                                        </p:tav>
                                      </p:tavLst>
                                    </p:anim>
                                    <p:anim calcmode="lin" valueType="num">
                                      <p:cBhvr>
                                        <p:cTn id="54" dur="750" fill="hold"/>
                                        <p:tgtEl>
                                          <p:spTgt spid="1028"/>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 calcmode="lin" valueType="num">
                                      <p:cBhvr additive="base">
                                        <p:cTn id="5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55"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750" fill="hold"/>
                                        <p:tgtEl>
                                          <p:spTgt spid="30"/>
                                        </p:tgtEl>
                                        <p:attrNameLst>
                                          <p:attrName>ppt_w</p:attrName>
                                        </p:attrNameLst>
                                      </p:cBhvr>
                                      <p:tavLst>
                                        <p:tav tm="0">
                                          <p:val>
                                            <p:strVal val="#ppt_w*0.70"/>
                                          </p:val>
                                        </p:tav>
                                        <p:tav tm="100000">
                                          <p:val>
                                            <p:strVal val="#ppt_w"/>
                                          </p:val>
                                        </p:tav>
                                      </p:tavLst>
                                    </p:anim>
                                    <p:anim calcmode="lin" valueType="num">
                                      <p:cBhvr>
                                        <p:cTn id="64" dur="750" fill="hold"/>
                                        <p:tgtEl>
                                          <p:spTgt spid="30"/>
                                        </p:tgtEl>
                                        <p:attrNameLst>
                                          <p:attrName>ppt_h</p:attrName>
                                        </p:attrNameLst>
                                      </p:cBhvr>
                                      <p:tavLst>
                                        <p:tav tm="0">
                                          <p:val>
                                            <p:strVal val="#ppt_h"/>
                                          </p:val>
                                        </p:tav>
                                        <p:tav tm="100000">
                                          <p:val>
                                            <p:strVal val="#ppt_h"/>
                                          </p:val>
                                        </p:tav>
                                      </p:tavLst>
                                    </p:anim>
                                    <p:animEffect transition="in" filter="fade">
                                      <p:cBhvr>
                                        <p:cTn id="65" dur="750"/>
                                        <p:tgtEl>
                                          <p:spTgt spid="30"/>
                                        </p:tgtEl>
                                      </p:cBhvr>
                                    </p:animEffect>
                                  </p:childTnLst>
                                </p:cTn>
                              </p:par>
                            </p:childTnLst>
                          </p:cTn>
                        </p:par>
                        <p:par>
                          <p:cTn id="66" fill="hold">
                            <p:stCondLst>
                              <p:cond delay="7250"/>
                            </p:stCondLst>
                            <p:childTnLst>
                              <p:par>
                                <p:cTn id="67" presetID="2" presetClass="entr" presetSubtype="4"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 calcmode="lin" valueType="num">
                                      <p:cBhvr additive="base">
                                        <p:cTn id="69" dur="500" fill="hold"/>
                                        <p:tgtEl>
                                          <p:spTgt spid="3"/>
                                        </p:tgtEl>
                                        <p:attrNameLst>
                                          <p:attrName>ppt_x</p:attrName>
                                        </p:attrNameLst>
                                      </p:cBhvr>
                                      <p:tavLst>
                                        <p:tav tm="0">
                                          <p:val>
                                            <p:strVal val="#ppt_x"/>
                                          </p:val>
                                        </p:tav>
                                        <p:tav tm="100000">
                                          <p:val>
                                            <p:strVal val="#ppt_x"/>
                                          </p:val>
                                        </p:tav>
                                      </p:tavLst>
                                    </p:anim>
                                    <p:anim calcmode="lin" valueType="num">
                                      <p:cBhvr additive="base">
                                        <p:cTn id="7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378"/>
            <a:ext cx="2705100"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9141" y="3068960"/>
            <a:ext cx="1895475" cy="2419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90117" y="0"/>
            <a:ext cx="2456374" cy="1685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20926" y="4078579"/>
            <a:ext cx="2095500" cy="1400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71342" y="2731842"/>
            <a:ext cx="260985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2830173" y="534873"/>
            <a:ext cx="1210588" cy="400110"/>
          </a:xfrm>
          <a:prstGeom prst="rect">
            <a:avLst/>
          </a:prstGeom>
          <a:noFill/>
        </p:spPr>
        <p:txBody>
          <a:bodyPr wrap="none" rtlCol="0">
            <a:spAutoFit/>
          </a:bodyPr>
          <a:lstStyle/>
          <a:p>
            <a:r>
              <a:rPr lang="fr-FR" sz="2000" dirty="0">
                <a:latin typeface="Abadi Extra Light" panose="020B0204020104020204" pitchFamily="34" charset="0"/>
              </a:rPr>
              <a:t>céramique</a:t>
            </a:r>
          </a:p>
        </p:txBody>
      </p:sp>
      <p:sp>
        <p:nvSpPr>
          <p:cNvPr id="5" name="ZoneTexte 4"/>
          <p:cNvSpPr txBox="1"/>
          <p:nvPr/>
        </p:nvSpPr>
        <p:spPr>
          <a:xfrm>
            <a:off x="3607084" y="5478754"/>
            <a:ext cx="867353" cy="400110"/>
          </a:xfrm>
          <a:prstGeom prst="rect">
            <a:avLst/>
          </a:prstGeom>
          <a:noFill/>
        </p:spPr>
        <p:txBody>
          <a:bodyPr wrap="none" rtlCol="0">
            <a:spAutoFit/>
          </a:bodyPr>
          <a:lstStyle/>
          <a:p>
            <a:r>
              <a:rPr lang="fr-FR" sz="2000" dirty="0">
                <a:latin typeface="Abadi Extra Light" panose="020B0204020104020204" pitchFamily="34" charset="0"/>
              </a:rPr>
              <a:t>bronze</a:t>
            </a:r>
          </a:p>
        </p:txBody>
      </p:sp>
      <p:sp>
        <p:nvSpPr>
          <p:cNvPr id="6" name="ZoneTexte 5"/>
          <p:cNvSpPr txBox="1"/>
          <p:nvPr/>
        </p:nvSpPr>
        <p:spPr>
          <a:xfrm>
            <a:off x="7092280" y="4588167"/>
            <a:ext cx="819199" cy="400110"/>
          </a:xfrm>
          <a:prstGeom prst="rect">
            <a:avLst/>
          </a:prstGeom>
          <a:noFill/>
        </p:spPr>
        <p:txBody>
          <a:bodyPr wrap="none" rtlCol="0">
            <a:spAutoFit/>
          </a:bodyPr>
          <a:lstStyle/>
          <a:p>
            <a:r>
              <a:rPr lang="fr-FR" sz="2000" dirty="0">
                <a:latin typeface="Abadi Extra Light" panose="020B0204020104020204" pitchFamily="34" charset="0"/>
              </a:rPr>
              <a:t>argent</a:t>
            </a:r>
          </a:p>
        </p:txBody>
      </p:sp>
      <p:sp>
        <p:nvSpPr>
          <p:cNvPr id="7" name="ZoneTexte 6"/>
          <p:cNvSpPr txBox="1"/>
          <p:nvPr/>
        </p:nvSpPr>
        <p:spPr>
          <a:xfrm>
            <a:off x="2289636" y="3073818"/>
            <a:ext cx="731290" cy="400110"/>
          </a:xfrm>
          <a:prstGeom prst="rect">
            <a:avLst/>
          </a:prstGeom>
          <a:noFill/>
        </p:spPr>
        <p:txBody>
          <a:bodyPr wrap="none" rtlCol="0">
            <a:spAutoFit/>
          </a:bodyPr>
          <a:lstStyle/>
          <a:p>
            <a:r>
              <a:rPr lang="fr-FR" sz="2000" dirty="0">
                <a:latin typeface="Abadi Extra Light" panose="020B0204020104020204" pitchFamily="34" charset="0"/>
              </a:rPr>
              <a:t>métal</a:t>
            </a:r>
          </a:p>
        </p:txBody>
      </p:sp>
      <p:sp>
        <p:nvSpPr>
          <p:cNvPr id="8" name="ZoneTexte 7"/>
          <p:cNvSpPr txBox="1"/>
          <p:nvPr/>
        </p:nvSpPr>
        <p:spPr>
          <a:xfrm>
            <a:off x="6981244" y="623529"/>
            <a:ext cx="679738" cy="400110"/>
          </a:xfrm>
          <a:prstGeom prst="rect">
            <a:avLst/>
          </a:prstGeom>
          <a:noFill/>
        </p:spPr>
        <p:txBody>
          <a:bodyPr wrap="none" rtlCol="0">
            <a:spAutoFit/>
          </a:bodyPr>
          <a:lstStyle/>
          <a:p>
            <a:r>
              <a:rPr lang="fr-FR" sz="2000" dirty="0">
                <a:latin typeface="Abadi Extra Light" panose="020B0204020104020204" pitchFamily="34" charset="0"/>
              </a:rPr>
              <a:t>verre</a:t>
            </a:r>
          </a:p>
        </p:txBody>
      </p:sp>
      <p:sp>
        <p:nvSpPr>
          <p:cNvPr id="10" name="ZoneTexte 9"/>
          <p:cNvSpPr txBox="1"/>
          <p:nvPr/>
        </p:nvSpPr>
        <p:spPr>
          <a:xfrm>
            <a:off x="351812" y="1978096"/>
            <a:ext cx="1942070" cy="461665"/>
          </a:xfrm>
          <a:prstGeom prst="rect">
            <a:avLst/>
          </a:prstGeom>
          <a:noFill/>
        </p:spPr>
        <p:txBody>
          <a:bodyPr wrap="none" rtlCol="0">
            <a:spAutoFit/>
          </a:bodyPr>
          <a:lstStyle/>
          <a:p>
            <a:r>
              <a:rPr lang="fr-FR" sz="2400" dirty="0">
                <a:latin typeface="Abadi Extra Light" panose="020B0204020104020204" pitchFamily="34" charset="0"/>
              </a:rPr>
              <a:t>Pour les riches</a:t>
            </a:r>
          </a:p>
        </p:txBody>
      </p:sp>
    </p:spTree>
    <p:extLst>
      <p:ext uri="{BB962C8B-B14F-4D97-AF65-F5344CB8AC3E}">
        <p14:creationId xmlns:p14="http://schemas.microsoft.com/office/powerpoint/2010/main" xmlns="" val="34317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additive="base">
                                        <p:cTn id="30" dur="500" fill="hold"/>
                                        <p:tgtEl>
                                          <p:spTgt spid="2051"/>
                                        </p:tgtEl>
                                        <p:attrNameLst>
                                          <p:attrName>ppt_x</p:attrName>
                                        </p:attrNameLst>
                                      </p:cBhvr>
                                      <p:tavLst>
                                        <p:tav tm="0">
                                          <p:val>
                                            <p:strVal val="#ppt_x"/>
                                          </p:val>
                                        </p:tav>
                                        <p:tav tm="100000">
                                          <p:val>
                                            <p:strVal val="#ppt_x"/>
                                          </p:val>
                                        </p:tav>
                                      </p:tavLst>
                                    </p:anim>
                                    <p:anim calcmode="lin" valueType="num">
                                      <p:cBhvr additive="base">
                                        <p:cTn id="31" dur="500" fill="hold"/>
                                        <p:tgtEl>
                                          <p:spTgt spid="2051"/>
                                        </p:tgtEl>
                                        <p:attrNameLst>
                                          <p:attrName>ppt_y</p:attrName>
                                        </p:attrNameLst>
                                      </p:cBhvr>
                                      <p:tavLst>
                                        <p:tav tm="0">
                                          <p:val>
                                            <p:strVal val="1+#ppt_h/2"/>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2053"/>
                                        </p:tgtEl>
                                        <p:attrNameLst>
                                          <p:attrName>style.visibility</p:attrName>
                                        </p:attrNameLst>
                                      </p:cBhvr>
                                      <p:to>
                                        <p:strVal val="visible"/>
                                      </p:to>
                                    </p:set>
                                    <p:animEffect transition="in" filter="fade">
                                      <p:cBhvr>
                                        <p:cTn id="40" dur="1000"/>
                                        <p:tgtEl>
                                          <p:spTgt spid="2053"/>
                                        </p:tgtEl>
                                      </p:cBhvr>
                                    </p:animEffect>
                                    <p:anim calcmode="lin" valueType="num">
                                      <p:cBhvr>
                                        <p:cTn id="41" dur="1000" fill="hold"/>
                                        <p:tgtEl>
                                          <p:spTgt spid="2053"/>
                                        </p:tgtEl>
                                        <p:attrNameLst>
                                          <p:attrName>ppt_x</p:attrName>
                                        </p:attrNameLst>
                                      </p:cBhvr>
                                      <p:tavLst>
                                        <p:tav tm="0">
                                          <p:val>
                                            <p:strVal val="#ppt_x"/>
                                          </p:val>
                                        </p:tav>
                                        <p:tav tm="100000">
                                          <p:val>
                                            <p:strVal val="#ppt_x"/>
                                          </p:val>
                                        </p:tav>
                                      </p:tavLst>
                                    </p:anim>
                                    <p:anim calcmode="lin" valueType="num">
                                      <p:cBhvr>
                                        <p:cTn id="42" dur="1000" fill="hold"/>
                                        <p:tgtEl>
                                          <p:spTgt spid="205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2054"/>
                                        </p:tgtEl>
                                        <p:attrNameLst>
                                          <p:attrName>style.visibility</p:attrName>
                                        </p:attrNameLst>
                                      </p:cBhvr>
                                      <p:to>
                                        <p:strVal val="visible"/>
                                      </p:to>
                                    </p:set>
                                    <p:animEffect transition="in" filter="fade">
                                      <p:cBhvr>
                                        <p:cTn id="51" dur="1000"/>
                                        <p:tgtEl>
                                          <p:spTgt spid="2054"/>
                                        </p:tgtEl>
                                      </p:cBhvr>
                                    </p:animEffect>
                                    <p:anim calcmode="lin" valueType="num">
                                      <p:cBhvr>
                                        <p:cTn id="52" dur="1000" fill="hold"/>
                                        <p:tgtEl>
                                          <p:spTgt spid="2054"/>
                                        </p:tgtEl>
                                        <p:attrNameLst>
                                          <p:attrName>ppt_x</p:attrName>
                                        </p:attrNameLst>
                                      </p:cBhvr>
                                      <p:tavLst>
                                        <p:tav tm="0">
                                          <p:val>
                                            <p:strVal val="#ppt_x"/>
                                          </p:val>
                                        </p:tav>
                                        <p:tav tm="100000">
                                          <p:val>
                                            <p:strVal val="#ppt_x"/>
                                          </p:val>
                                        </p:tav>
                                      </p:tavLst>
                                    </p:anim>
                                    <p:anim calcmode="lin" valueType="num">
                                      <p:cBhvr>
                                        <p:cTn id="53" dur="1000" fill="hold"/>
                                        <p:tgtEl>
                                          <p:spTgt spid="205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1000"/>
                                        <p:tgtEl>
                                          <p:spTgt spid="6">
                                            <p:txEl>
                                              <p:pRg st="0" end="0"/>
                                            </p:txEl>
                                          </p:spTgt>
                                        </p:tgtEl>
                                      </p:cBhvr>
                                    </p:animEffect>
                                    <p:anim calcmode="lin" valueType="num">
                                      <p:cBhvr>
                                        <p:cTn id="5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10">
                                            <p:txEl>
                                              <p:pRg st="0" end="0"/>
                                            </p:txEl>
                                          </p:spTgt>
                                        </p:tgtEl>
                                        <p:attrNameLst>
                                          <p:attrName>style.visibility</p:attrName>
                                        </p:attrNameLst>
                                      </p:cBhvr>
                                      <p:to>
                                        <p:strVal val="visible"/>
                                      </p:to>
                                    </p:set>
                                    <p:animEffect transition="in" filter="fade">
                                      <p:cBhvr>
                                        <p:cTn id="62" dur="1000"/>
                                        <p:tgtEl>
                                          <p:spTgt spid="10">
                                            <p:txEl>
                                              <p:pRg st="0" end="0"/>
                                            </p:txEl>
                                          </p:spTgt>
                                        </p:tgtEl>
                                      </p:cBhvr>
                                    </p:animEffect>
                                    <p:anim calcmode="lin" valueType="num">
                                      <p:cBhvr>
                                        <p:cTn id="6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33" y="22444"/>
            <a:ext cx="3466728" cy="720080"/>
          </a:xfrm>
        </p:spPr>
        <p:txBody>
          <a:bodyPr>
            <a:normAutofit fontScale="92500"/>
          </a:bodyPr>
          <a:lstStyle/>
          <a:p>
            <a:pPr marL="0" indent="0">
              <a:buNone/>
            </a:pPr>
            <a:r>
              <a:rPr lang="fr-FR" dirty="0">
                <a:latin typeface="Abadi Extra Light" panose="020B0204020104020204" pitchFamily="34" charset="0"/>
              </a:rPr>
              <a:t>Des formes variées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3643" y="4959093"/>
            <a:ext cx="1418675" cy="1062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Connecteur droit avec flèche 4"/>
          <p:cNvCxnSpPr/>
          <p:nvPr/>
        </p:nvCxnSpPr>
        <p:spPr>
          <a:xfrm flipH="1">
            <a:off x="4986521" y="5490411"/>
            <a:ext cx="1080120"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041988" y="5268937"/>
            <a:ext cx="1340945" cy="369332"/>
          </a:xfrm>
          <a:prstGeom prst="rect">
            <a:avLst/>
          </a:prstGeom>
          <a:noFill/>
        </p:spPr>
        <p:txBody>
          <a:bodyPr wrap="none" rtlCol="0">
            <a:spAutoFit/>
          </a:bodyPr>
          <a:lstStyle/>
          <a:p>
            <a:r>
              <a:rPr lang="fr-FR" dirty="0"/>
              <a:t>Assiette plat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5095" y="4765730"/>
            <a:ext cx="1063246" cy="1424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Connecteur droit avec flèche 9"/>
          <p:cNvCxnSpPr>
            <a:cxnSpLocks/>
          </p:cNvCxnSpPr>
          <p:nvPr/>
        </p:nvCxnSpPr>
        <p:spPr>
          <a:xfrm flipH="1">
            <a:off x="1634116" y="5490412"/>
            <a:ext cx="447275"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2081391" y="5305746"/>
            <a:ext cx="674736" cy="369332"/>
          </a:xfrm>
          <a:prstGeom prst="rect">
            <a:avLst/>
          </a:prstGeom>
          <a:noFill/>
        </p:spPr>
        <p:txBody>
          <a:bodyPr wrap="none" rtlCol="0">
            <a:spAutoFit/>
          </a:bodyPr>
          <a:lstStyle/>
          <a:p>
            <a:r>
              <a:rPr lang="fr-FR" dirty="0"/>
              <a:t>verre</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76991" y="1134438"/>
            <a:ext cx="1409530" cy="1409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5" name="Connecteur droit avec flèche 14"/>
          <p:cNvCxnSpPr>
            <a:cxnSpLocks/>
          </p:cNvCxnSpPr>
          <p:nvPr/>
        </p:nvCxnSpPr>
        <p:spPr>
          <a:xfrm flipH="1">
            <a:off x="5009966" y="1867943"/>
            <a:ext cx="382290"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5415701" y="1683277"/>
            <a:ext cx="481222" cy="369332"/>
          </a:xfrm>
          <a:prstGeom prst="rect">
            <a:avLst/>
          </a:prstGeom>
          <a:noFill/>
        </p:spPr>
        <p:txBody>
          <a:bodyPr wrap="none" rtlCol="0">
            <a:spAutoFit/>
          </a:bodyPr>
          <a:lstStyle/>
          <a:p>
            <a:r>
              <a:rPr lang="fr-FR" dirty="0"/>
              <a:t>bol</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36733" y="2699717"/>
            <a:ext cx="1189563" cy="1283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0" name="Connecteur droit avec flèche 19"/>
          <p:cNvCxnSpPr/>
          <p:nvPr/>
        </p:nvCxnSpPr>
        <p:spPr>
          <a:xfrm flipH="1">
            <a:off x="4958839" y="3402936"/>
            <a:ext cx="381744"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5294724" y="3204725"/>
            <a:ext cx="896399" cy="369332"/>
          </a:xfrm>
          <a:prstGeom prst="rect">
            <a:avLst/>
          </a:prstGeom>
          <a:noFill/>
        </p:spPr>
        <p:txBody>
          <a:bodyPr wrap="none" rtlCol="0">
            <a:spAutoFit/>
          </a:bodyPr>
          <a:lstStyle/>
          <a:p>
            <a:r>
              <a:rPr lang="fr-FR" dirty="0"/>
              <a:t>mortier</a:t>
            </a:r>
          </a:p>
        </p:txBody>
      </p:sp>
      <p:cxnSp>
        <p:nvCxnSpPr>
          <p:cNvPr id="24" name="Connecteur droit avec flèche 23"/>
          <p:cNvCxnSpPr>
            <a:cxnSpLocks/>
          </p:cNvCxnSpPr>
          <p:nvPr/>
        </p:nvCxnSpPr>
        <p:spPr>
          <a:xfrm flipH="1">
            <a:off x="7323066" y="1867943"/>
            <a:ext cx="420398"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7711283" y="1683277"/>
            <a:ext cx="1078629" cy="369332"/>
          </a:xfrm>
          <a:prstGeom prst="rect">
            <a:avLst/>
          </a:prstGeom>
          <a:noFill/>
        </p:spPr>
        <p:txBody>
          <a:bodyPr wrap="none" rtlCol="0">
            <a:spAutoFit/>
          </a:bodyPr>
          <a:lstStyle/>
          <a:p>
            <a:r>
              <a:rPr lang="fr-FR" dirty="0"/>
              <a:t>chaudron</a:t>
            </a: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45025" y="2771764"/>
            <a:ext cx="1345057" cy="1345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8" name="Connecteur droit avec flèche 27"/>
          <p:cNvCxnSpPr>
            <a:cxnSpLocks/>
          </p:cNvCxnSpPr>
          <p:nvPr/>
        </p:nvCxnSpPr>
        <p:spPr>
          <a:xfrm flipH="1">
            <a:off x="7589982" y="3458591"/>
            <a:ext cx="386062"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8042865" y="3244334"/>
            <a:ext cx="595035" cy="369332"/>
          </a:xfrm>
          <a:prstGeom prst="rect">
            <a:avLst/>
          </a:prstGeom>
          <a:noFill/>
        </p:spPr>
        <p:txBody>
          <a:bodyPr wrap="none" rtlCol="0">
            <a:spAutoFit/>
          </a:bodyPr>
          <a:lstStyle/>
          <a:p>
            <a:r>
              <a:rPr lang="fr-FR" dirty="0"/>
              <a:t>pots</a:t>
            </a:r>
          </a:p>
        </p:txBody>
      </p:sp>
      <p:pic>
        <p:nvPicPr>
          <p:cNvPr id="3080" name="Picture 8"/>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27648" y="83250"/>
            <a:ext cx="1558873" cy="971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073" name="Connecteur droit avec flèche 3072"/>
          <p:cNvCxnSpPr/>
          <p:nvPr/>
        </p:nvCxnSpPr>
        <p:spPr>
          <a:xfrm flipH="1">
            <a:off x="5009966" y="531160"/>
            <a:ext cx="346749"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82" name="ZoneTexte 3081"/>
          <p:cNvSpPr txBox="1"/>
          <p:nvPr/>
        </p:nvSpPr>
        <p:spPr>
          <a:xfrm>
            <a:off x="5382221" y="346494"/>
            <a:ext cx="611193" cy="369332"/>
          </a:xfrm>
          <a:prstGeom prst="rect">
            <a:avLst/>
          </a:prstGeom>
          <a:noFill/>
        </p:spPr>
        <p:txBody>
          <a:bodyPr wrap="none" rtlCol="0">
            <a:spAutoFit/>
          </a:bodyPr>
          <a:lstStyle/>
          <a:p>
            <a:r>
              <a:rPr lang="fr-FR" dirty="0"/>
              <a:t>jatte</a:t>
            </a:r>
          </a:p>
        </p:txBody>
      </p:sp>
      <p:cxnSp>
        <p:nvCxnSpPr>
          <p:cNvPr id="3085" name="Connecteur droit avec flèche 3084"/>
          <p:cNvCxnSpPr/>
          <p:nvPr/>
        </p:nvCxnSpPr>
        <p:spPr>
          <a:xfrm flipH="1">
            <a:off x="7007798" y="547805"/>
            <a:ext cx="323027" cy="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86" name="ZoneTexte 3085"/>
          <p:cNvSpPr txBox="1"/>
          <p:nvPr/>
        </p:nvSpPr>
        <p:spPr>
          <a:xfrm>
            <a:off x="7426559" y="334306"/>
            <a:ext cx="758221" cy="369332"/>
          </a:xfrm>
          <a:prstGeom prst="rect">
            <a:avLst/>
          </a:prstGeom>
          <a:noFill/>
        </p:spPr>
        <p:txBody>
          <a:bodyPr wrap="none" rtlCol="0">
            <a:spAutoFit/>
          </a:bodyPr>
          <a:lstStyle/>
          <a:p>
            <a:r>
              <a:rPr lang="fr-FR" dirty="0"/>
              <a:t>flacon</a:t>
            </a:r>
          </a:p>
        </p:txBody>
      </p:sp>
      <p:pic>
        <p:nvPicPr>
          <p:cNvPr id="6" name="Image 5">
            <a:extLst>
              <a:ext uri="{FF2B5EF4-FFF2-40B4-BE49-F238E27FC236}">
                <a16:creationId xmlns:a16="http://schemas.microsoft.com/office/drawing/2014/main" xmlns="" id="{6DC35AD8-80B8-4DE5-8AA5-640AF7590362}"/>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066641" y="95243"/>
            <a:ext cx="1112306" cy="1483074"/>
          </a:xfrm>
          <a:prstGeom prst="rect">
            <a:avLst/>
          </a:prstGeom>
        </p:spPr>
      </p:pic>
      <p:pic>
        <p:nvPicPr>
          <p:cNvPr id="3078" name="Picture 6"/>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013504" y="1582667"/>
            <a:ext cx="1243148" cy="12431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18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anim calcmode="lin" valueType="num">
                                      <p:cBhvr>
                                        <p:cTn id="14" dur="1000" fill="hold"/>
                                        <p:tgtEl>
                                          <p:spTgt spid="3080"/>
                                        </p:tgtEl>
                                        <p:attrNameLst>
                                          <p:attrName>ppt_x</p:attrName>
                                        </p:attrNameLst>
                                      </p:cBhvr>
                                      <p:tavLst>
                                        <p:tav tm="0">
                                          <p:val>
                                            <p:strVal val="#ppt_x"/>
                                          </p:val>
                                        </p:tav>
                                        <p:tav tm="100000">
                                          <p:val>
                                            <p:strVal val="#ppt_x"/>
                                          </p:val>
                                        </p:tav>
                                      </p:tavLst>
                                    </p:anim>
                                    <p:anim calcmode="lin" valueType="num">
                                      <p:cBhvr>
                                        <p:cTn id="15" dur="1000" fill="hold"/>
                                        <p:tgtEl>
                                          <p:spTgt spid="3080"/>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1000"/>
                                        <p:tgtEl>
                                          <p:spTgt spid="3078"/>
                                        </p:tgtEl>
                                      </p:cBhvr>
                                    </p:animEffect>
                                    <p:anim calcmode="lin" valueType="num">
                                      <p:cBhvr>
                                        <p:cTn id="28" dur="1000" fill="hold"/>
                                        <p:tgtEl>
                                          <p:spTgt spid="3078"/>
                                        </p:tgtEl>
                                        <p:attrNameLst>
                                          <p:attrName>ppt_x</p:attrName>
                                        </p:attrNameLst>
                                      </p:cBhvr>
                                      <p:tavLst>
                                        <p:tav tm="0">
                                          <p:val>
                                            <p:strVal val="#ppt_x"/>
                                          </p:val>
                                        </p:tav>
                                        <p:tav tm="100000">
                                          <p:val>
                                            <p:strVal val="#ppt_x"/>
                                          </p:val>
                                        </p:tav>
                                      </p:tavLst>
                                    </p:anim>
                                    <p:anim calcmode="lin" valueType="num">
                                      <p:cBhvr>
                                        <p:cTn id="29" dur="1000" fill="hold"/>
                                        <p:tgtEl>
                                          <p:spTgt spid="307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fade">
                                      <p:cBhvr>
                                        <p:cTn id="32" dur="1000"/>
                                        <p:tgtEl>
                                          <p:spTgt spid="3077"/>
                                        </p:tgtEl>
                                      </p:cBhvr>
                                    </p:animEffect>
                                    <p:anim calcmode="lin" valueType="num">
                                      <p:cBhvr>
                                        <p:cTn id="33" dur="1000" fill="hold"/>
                                        <p:tgtEl>
                                          <p:spTgt spid="3077"/>
                                        </p:tgtEl>
                                        <p:attrNameLst>
                                          <p:attrName>ppt_x</p:attrName>
                                        </p:attrNameLst>
                                      </p:cBhvr>
                                      <p:tavLst>
                                        <p:tav tm="0">
                                          <p:val>
                                            <p:strVal val="#ppt_x"/>
                                          </p:val>
                                        </p:tav>
                                        <p:tav tm="100000">
                                          <p:val>
                                            <p:strVal val="#ppt_x"/>
                                          </p:val>
                                        </p:tav>
                                      </p:tavLst>
                                    </p:anim>
                                    <p:anim calcmode="lin" valueType="num">
                                      <p:cBhvr>
                                        <p:cTn id="34" dur="1000" fill="hold"/>
                                        <p:tgtEl>
                                          <p:spTgt spid="307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079"/>
                                        </p:tgtEl>
                                        <p:attrNameLst>
                                          <p:attrName>style.visibility</p:attrName>
                                        </p:attrNameLst>
                                      </p:cBhvr>
                                      <p:to>
                                        <p:strVal val="visible"/>
                                      </p:to>
                                    </p:set>
                                    <p:animEffect transition="in" filter="fade">
                                      <p:cBhvr>
                                        <p:cTn id="37" dur="1000"/>
                                        <p:tgtEl>
                                          <p:spTgt spid="3079"/>
                                        </p:tgtEl>
                                      </p:cBhvr>
                                    </p:animEffect>
                                    <p:anim calcmode="lin" valueType="num">
                                      <p:cBhvr>
                                        <p:cTn id="38" dur="1000" fill="hold"/>
                                        <p:tgtEl>
                                          <p:spTgt spid="3079"/>
                                        </p:tgtEl>
                                        <p:attrNameLst>
                                          <p:attrName>ppt_x</p:attrName>
                                        </p:attrNameLst>
                                      </p:cBhvr>
                                      <p:tavLst>
                                        <p:tav tm="0">
                                          <p:val>
                                            <p:strVal val="#ppt_x"/>
                                          </p:val>
                                        </p:tav>
                                        <p:tav tm="100000">
                                          <p:val>
                                            <p:strVal val="#ppt_x"/>
                                          </p:val>
                                        </p:tav>
                                      </p:tavLst>
                                    </p:anim>
                                    <p:anim calcmode="lin" valueType="num">
                                      <p:cBhvr>
                                        <p:cTn id="39" dur="1000" fill="hold"/>
                                        <p:tgtEl>
                                          <p:spTgt spid="307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74"/>
                                        </p:tgtEl>
                                        <p:attrNameLst>
                                          <p:attrName>style.visibility</p:attrName>
                                        </p:attrNameLst>
                                      </p:cBhvr>
                                      <p:to>
                                        <p:strVal val="visible"/>
                                      </p:to>
                                    </p:set>
                                    <p:animEffect transition="in" filter="fade">
                                      <p:cBhvr>
                                        <p:cTn id="42" dur="1000"/>
                                        <p:tgtEl>
                                          <p:spTgt spid="3074"/>
                                        </p:tgtEl>
                                      </p:cBhvr>
                                    </p:animEffect>
                                    <p:anim calcmode="lin" valueType="num">
                                      <p:cBhvr>
                                        <p:cTn id="43" dur="1000" fill="hold"/>
                                        <p:tgtEl>
                                          <p:spTgt spid="3074"/>
                                        </p:tgtEl>
                                        <p:attrNameLst>
                                          <p:attrName>ppt_x</p:attrName>
                                        </p:attrNameLst>
                                      </p:cBhvr>
                                      <p:tavLst>
                                        <p:tav tm="0">
                                          <p:val>
                                            <p:strVal val="#ppt_x"/>
                                          </p:val>
                                        </p:tav>
                                        <p:tav tm="100000">
                                          <p:val>
                                            <p:strVal val="#ppt_x"/>
                                          </p:val>
                                        </p:tav>
                                      </p:tavLst>
                                    </p:anim>
                                    <p:anim calcmode="lin" valueType="num">
                                      <p:cBhvr>
                                        <p:cTn id="44" dur="1000" fill="hold"/>
                                        <p:tgtEl>
                                          <p:spTgt spid="307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075"/>
                                        </p:tgtEl>
                                        <p:attrNameLst>
                                          <p:attrName>style.visibility</p:attrName>
                                        </p:attrNameLst>
                                      </p:cBhvr>
                                      <p:to>
                                        <p:strVal val="visible"/>
                                      </p:to>
                                    </p:set>
                                    <p:animEffect transition="in" filter="fade">
                                      <p:cBhvr>
                                        <p:cTn id="47" dur="1000"/>
                                        <p:tgtEl>
                                          <p:spTgt spid="3075"/>
                                        </p:tgtEl>
                                      </p:cBhvr>
                                    </p:animEffect>
                                    <p:anim calcmode="lin" valueType="num">
                                      <p:cBhvr>
                                        <p:cTn id="48" dur="1000" fill="hold"/>
                                        <p:tgtEl>
                                          <p:spTgt spid="3075"/>
                                        </p:tgtEl>
                                        <p:attrNameLst>
                                          <p:attrName>ppt_x</p:attrName>
                                        </p:attrNameLst>
                                      </p:cBhvr>
                                      <p:tavLst>
                                        <p:tav tm="0">
                                          <p:val>
                                            <p:strVal val="#ppt_x"/>
                                          </p:val>
                                        </p:tav>
                                        <p:tav tm="100000">
                                          <p:val>
                                            <p:strVal val="#ppt_x"/>
                                          </p:val>
                                        </p:tav>
                                      </p:tavLst>
                                    </p:anim>
                                    <p:anim calcmode="lin" valueType="num">
                                      <p:cBhvr>
                                        <p:cTn id="49" dur="1000" fill="hold"/>
                                        <p:tgtEl>
                                          <p:spTgt spid="3075"/>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42" presetClass="entr" presetSubtype="0" fill="hold" nodeType="afterEffect">
                                  <p:stCondLst>
                                    <p:cond delay="0"/>
                                  </p:stCondLst>
                                  <p:childTnLst>
                                    <p:set>
                                      <p:cBhvr>
                                        <p:cTn id="52" dur="1" fill="hold">
                                          <p:stCondLst>
                                            <p:cond delay="0"/>
                                          </p:stCondLst>
                                        </p:cTn>
                                        <p:tgtEl>
                                          <p:spTgt spid="3073"/>
                                        </p:tgtEl>
                                        <p:attrNameLst>
                                          <p:attrName>style.visibility</p:attrName>
                                        </p:attrNameLst>
                                      </p:cBhvr>
                                      <p:to>
                                        <p:strVal val="visible"/>
                                      </p:to>
                                    </p:set>
                                    <p:animEffect transition="in" filter="fade">
                                      <p:cBhvr>
                                        <p:cTn id="53" dur="500"/>
                                        <p:tgtEl>
                                          <p:spTgt spid="3073"/>
                                        </p:tgtEl>
                                      </p:cBhvr>
                                    </p:animEffect>
                                    <p:anim calcmode="lin" valueType="num">
                                      <p:cBhvr>
                                        <p:cTn id="54" dur="500" fill="hold"/>
                                        <p:tgtEl>
                                          <p:spTgt spid="3073"/>
                                        </p:tgtEl>
                                        <p:attrNameLst>
                                          <p:attrName>ppt_x</p:attrName>
                                        </p:attrNameLst>
                                      </p:cBhvr>
                                      <p:tavLst>
                                        <p:tav tm="0">
                                          <p:val>
                                            <p:strVal val="#ppt_x"/>
                                          </p:val>
                                        </p:tav>
                                        <p:tav tm="100000">
                                          <p:val>
                                            <p:strVal val="#ppt_x"/>
                                          </p:val>
                                        </p:tav>
                                      </p:tavLst>
                                    </p:anim>
                                    <p:anim calcmode="lin" valueType="num">
                                      <p:cBhvr>
                                        <p:cTn id="55" dur="500" fill="hold"/>
                                        <p:tgtEl>
                                          <p:spTgt spid="307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82"/>
                                        </p:tgtEl>
                                        <p:attrNameLst>
                                          <p:attrName>style.visibility</p:attrName>
                                        </p:attrNameLst>
                                      </p:cBhvr>
                                      <p:to>
                                        <p:strVal val="visible"/>
                                      </p:to>
                                    </p:set>
                                    <p:animEffect transition="in" filter="fade">
                                      <p:cBhvr>
                                        <p:cTn id="58" dur="500"/>
                                        <p:tgtEl>
                                          <p:spTgt spid="3082"/>
                                        </p:tgtEl>
                                      </p:cBhvr>
                                    </p:animEffect>
                                    <p:anim calcmode="lin" valueType="num">
                                      <p:cBhvr>
                                        <p:cTn id="59" dur="500" fill="hold"/>
                                        <p:tgtEl>
                                          <p:spTgt spid="3082"/>
                                        </p:tgtEl>
                                        <p:attrNameLst>
                                          <p:attrName>ppt_x</p:attrName>
                                        </p:attrNameLst>
                                      </p:cBhvr>
                                      <p:tavLst>
                                        <p:tav tm="0">
                                          <p:val>
                                            <p:strVal val="#ppt_x"/>
                                          </p:val>
                                        </p:tav>
                                        <p:tav tm="100000">
                                          <p:val>
                                            <p:strVal val="#ppt_x"/>
                                          </p:val>
                                        </p:tav>
                                      </p:tavLst>
                                    </p:anim>
                                    <p:anim calcmode="lin" valueType="num">
                                      <p:cBhvr>
                                        <p:cTn id="60" dur="500" fill="hold"/>
                                        <p:tgtEl>
                                          <p:spTgt spid="3082"/>
                                        </p:tgtEl>
                                        <p:attrNameLst>
                                          <p:attrName>ppt_y</p:attrName>
                                        </p:attrNameLst>
                                      </p:cBhvr>
                                      <p:tavLst>
                                        <p:tav tm="0">
                                          <p:val>
                                            <p:strVal val="#ppt_y+.1"/>
                                          </p:val>
                                        </p:tav>
                                        <p:tav tm="100000">
                                          <p:val>
                                            <p:strVal val="#ppt_y"/>
                                          </p:val>
                                        </p:tav>
                                      </p:tavLst>
                                    </p:anim>
                                  </p:childTnLst>
                                </p:cTn>
                              </p:par>
                            </p:childTnLst>
                          </p:cTn>
                        </p:par>
                        <p:par>
                          <p:cTn id="61" fill="hold">
                            <p:stCondLst>
                              <p:cond delay="2500"/>
                            </p:stCondLst>
                            <p:childTnLst>
                              <p:par>
                                <p:cTn id="62" presetID="42" presetClass="entr" presetSubtype="0" fill="hold" nodeType="afterEffect">
                                  <p:stCondLst>
                                    <p:cond delay="0"/>
                                  </p:stCondLst>
                                  <p:childTnLst>
                                    <p:set>
                                      <p:cBhvr>
                                        <p:cTn id="63" dur="1" fill="hold">
                                          <p:stCondLst>
                                            <p:cond delay="0"/>
                                          </p:stCondLst>
                                        </p:cTn>
                                        <p:tgtEl>
                                          <p:spTgt spid="3085"/>
                                        </p:tgtEl>
                                        <p:attrNameLst>
                                          <p:attrName>style.visibility</p:attrName>
                                        </p:attrNameLst>
                                      </p:cBhvr>
                                      <p:to>
                                        <p:strVal val="visible"/>
                                      </p:to>
                                    </p:set>
                                    <p:animEffect transition="in" filter="fade">
                                      <p:cBhvr>
                                        <p:cTn id="64" dur="500"/>
                                        <p:tgtEl>
                                          <p:spTgt spid="3085"/>
                                        </p:tgtEl>
                                      </p:cBhvr>
                                    </p:animEffect>
                                    <p:anim calcmode="lin" valueType="num">
                                      <p:cBhvr>
                                        <p:cTn id="65" dur="500" fill="hold"/>
                                        <p:tgtEl>
                                          <p:spTgt spid="3085"/>
                                        </p:tgtEl>
                                        <p:attrNameLst>
                                          <p:attrName>ppt_x</p:attrName>
                                        </p:attrNameLst>
                                      </p:cBhvr>
                                      <p:tavLst>
                                        <p:tav tm="0">
                                          <p:val>
                                            <p:strVal val="#ppt_x"/>
                                          </p:val>
                                        </p:tav>
                                        <p:tav tm="100000">
                                          <p:val>
                                            <p:strVal val="#ppt_x"/>
                                          </p:val>
                                        </p:tav>
                                      </p:tavLst>
                                    </p:anim>
                                    <p:anim calcmode="lin" valueType="num">
                                      <p:cBhvr>
                                        <p:cTn id="66" dur="500" fill="hold"/>
                                        <p:tgtEl>
                                          <p:spTgt spid="3085"/>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086">
                                            <p:txEl>
                                              <p:pRg st="0" end="0"/>
                                            </p:txEl>
                                          </p:spTgt>
                                        </p:tgtEl>
                                        <p:attrNameLst>
                                          <p:attrName>style.visibility</p:attrName>
                                        </p:attrNameLst>
                                      </p:cBhvr>
                                      <p:to>
                                        <p:strVal val="visible"/>
                                      </p:to>
                                    </p:set>
                                    <p:animEffect transition="in" filter="fade">
                                      <p:cBhvr>
                                        <p:cTn id="69" dur="500"/>
                                        <p:tgtEl>
                                          <p:spTgt spid="3086">
                                            <p:txEl>
                                              <p:pRg st="0" end="0"/>
                                            </p:txEl>
                                          </p:spTgt>
                                        </p:tgtEl>
                                      </p:cBhvr>
                                    </p:animEffect>
                                    <p:anim calcmode="lin" valueType="num">
                                      <p:cBhvr>
                                        <p:cTn id="70" dur="500" fill="hold"/>
                                        <p:tgtEl>
                                          <p:spTgt spid="3086">
                                            <p:txEl>
                                              <p:pRg st="0" end="0"/>
                                            </p:txEl>
                                          </p:spTgt>
                                        </p:tgtEl>
                                        <p:attrNameLst>
                                          <p:attrName>ppt_x</p:attrName>
                                        </p:attrNameLst>
                                      </p:cBhvr>
                                      <p:tavLst>
                                        <p:tav tm="0">
                                          <p:val>
                                            <p:strVal val="#ppt_x"/>
                                          </p:val>
                                        </p:tav>
                                        <p:tav tm="100000">
                                          <p:val>
                                            <p:strVal val="#ppt_x"/>
                                          </p:val>
                                        </p:tav>
                                      </p:tavLst>
                                    </p:anim>
                                    <p:anim calcmode="lin" valueType="num">
                                      <p:cBhvr>
                                        <p:cTn id="71" dur="500" fill="hold"/>
                                        <p:tgtEl>
                                          <p:spTgt spid="3086">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2" presetClass="entr" presetSubtype="0"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anim calcmode="lin" valueType="num">
                                      <p:cBhvr>
                                        <p:cTn id="76" dur="500" fill="hold"/>
                                        <p:tgtEl>
                                          <p:spTgt spid="15"/>
                                        </p:tgtEl>
                                        <p:attrNameLst>
                                          <p:attrName>ppt_x</p:attrName>
                                        </p:attrNameLst>
                                      </p:cBhvr>
                                      <p:tavLst>
                                        <p:tav tm="0">
                                          <p:val>
                                            <p:strVal val="#ppt_x"/>
                                          </p:val>
                                        </p:tav>
                                        <p:tav tm="100000">
                                          <p:val>
                                            <p:strVal val="#ppt_x"/>
                                          </p:val>
                                        </p:tav>
                                      </p:tavLst>
                                    </p:anim>
                                    <p:anim calcmode="lin" valueType="num">
                                      <p:cBhvr>
                                        <p:cTn id="77" dur="500" fill="hold"/>
                                        <p:tgtEl>
                                          <p:spTgt spid="1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anim calcmode="lin" valueType="num">
                                      <p:cBhvr>
                                        <p:cTn id="81" dur="500" fill="hold"/>
                                        <p:tgtEl>
                                          <p:spTgt spid="18"/>
                                        </p:tgtEl>
                                        <p:attrNameLst>
                                          <p:attrName>ppt_x</p:attrName>
                                        </p:attrNameLst>
                                      </p:cBhvr>
                                      <p:tavLst>
                                        <p:tav tm="0">
                                          <p:val>
                                            <p:strVal val="#ppt_x"/>
                                          </p:val>
                                        </p:tav>
                                        <p:tav tm="100000">
                                          <p:val>
                                            <p:strVal val="#ppt_x"/>
                                          </p:val>
                                        </p:tav>
                                      </p:tavLst>
                                    </p:anim>
                                    <p:anim calcmode="lin" valueType="num">
                                      <p:cBhvr>
                                        <p:cTn id="82" dur="500" fill="hold"/>
                                        <p:tgtEl>
                                          <p:spTgt spid="18"/>
                                        </p:tgtEl>
                                        <p:attrNameLst>
                                          <p:attrName>ppt_y</p:attrName>
                                        </p:attrNameLst>
                                      </p:cBhvr>
                                      <p:tavLst>
                                        <p:tav tm="0">
                                          <p:val>
                                            <p:strVal val="#ppt_y+.1"/>
                                          </p:val>
                                        </p:tav>
                                        <p:tav tm="100000">
                                          <p:val>
                                            <p:strVal val="#ppt_y"/>
                                          </p:val>
                                        </p:tav>
                                      </p:tavLst>
                                    </p:anim>
                                  </p:childTnLst>
                                </p:cTn>
                              </p:par>
                            </p:childTnLst>
                          </p:cTn>
                        </p:par>
                        <p:par>
                          <p:cTn id="83" fill="hold">
                            <p:stCondLst>
                              <p:cond delay="3500"/>
                            </p:stCondLst>
                            <p:childTnLst>
                              <p:par>
                                <p:cTn id="84" presetID="42" presetClass="entr" presetSubtype="0"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anim calcmode="lin" valueType="num">
                                      <p:cBhvr>
                                        <p:cTn id="87" dur="500" fill="hold"/>
                                        <p:tgtEl>
                                          <p:spTgt spid="24"/>
                                        </p:tgtEl>
                                        <p:attrNameLst>
                                          <p:attrName>ppt_x</p:attrName>
                                        </p:attrNameLst>
                                      </p:cBhvr>
                                      <p:tavLst>
                                        <p:tav tm="0">
                                          <p:val>
                                            <p:strVal val="#ppt_x"/>
                                          </p:val>
                                        </p:tav>
                                        <p:tav tm="100000">
                                          <p:val>
                                            <p:strVal val="#ppt_x"/>
                                          </p:val>
                                        </p:tav>
                                      </p:tavLst>
                                    </p:anim>
                                    <p:anim calcmode="lin" valueType="num">
                                      <p:cBhvr>
                                        <p:cTn id="88" dur="500" fill="hold"/>
                                        <p:tgtEl>
                                          <p:spTgt spid="2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anim calcmode="lin" valueType="num">
                                      <p:cBhvr>
                                        <p:cTn id="92" dur="500" fill="hold"/>
                                        <p:tgtEl>
                                          <p:spTgt spid="26"/>
                                        </p:tgtEl>
                                        <p:attrNameLst>
                                          <p:attrName>ppt_x</p:attrName>
                                        </p:attrNameLst>
                                      </p:cBhvr>
                                      <p:tavLst>
                                        <p:tav tm="0">
                                          <p:val>
                                            <p:strVal val="#ppt_x"/>
                                          </p:val>
                                        </p:tav>
                                        <p:tav tm="100000">
                                          <p:val>
                                            <p:strVal val="#ppt_x"/>
                                          </p:val>
                                        </p:tav>
                                      </p:tavLst>
                                    </p:anim>
                                    <p:anim calcmode="lin" valueType="num">
                                      <p:cBhvr>
                                        <p:cTn id="93" dur="500" fill="hold"/>
                                        <p:tgtEl>
                                          <p:spTgt spid="26"/>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2" presetClass="entr" presetSubtype="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anim calcmode="lin" valueType="num">
                                      <p:cBhvr>
                                        <p:cTn id="98" dur="500" fill="hold"/>
                                        <p:tgtEl>
                                          <p:spTgt spid="20"/>
                                        </p:tgtEl>
                                        <p:attrNameLst>
                                          <p:attrName>ppt_x</p:attrName>
                                        </p:attrNameLst>
                                      </p:cBhvr>
                                      <p:tavLst>
                                        <p:tav tm="0">
                                          <p:val>
                                            <p:strVal val="#ppt_x"/>
                                          </p:val>
                                        </p:tav>
                                        <p:tav tm="100000">
                                          <p:val>
                                            <p:strVal val="#ppt_x"/>
                                          </p:val>
                                        </p:tav>
                                      </p:tavLst>
                                    </p:anim>
                                    <p:anim calcmode="lin" valueType="num">
                                      <p:cBhvr>
                                        <p:cTn id="99" dur="500" fill="hold"/>
                                        <p:tgtEl>
                                          <p:spTgt spid="2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anim calcmode="lin" valueType="num">
                                      <p:cBhvr>
                                        <p:cTn id="103" dur="500" fill="hold"/>
                                        <p:tgtEl>
                                          <p:spTgt spid="22"/>
                                        </p:tgtEl>
                                        <p:attrNameLst>
                                          <p:attrName>ppt_x</p:attrName>
                                        </p:attrNameLst>
                                      </p:cBhvr>
                                      <p:tavLst>
                                        <p:tav tm="0">
                                          <p:val>
                                            <p:strVal val="#ppt_x"/>
                                          </p:val>
                                        </p:tav>
                                        <p:tav tm="100000">
                                          <p:val>
                                            <p:strVal val="#ppt_x"/>
                                          </p:val>
                                        </p:tav>
                                      </p:tavLst>
                                    </p:anim>
                                    <p:anim calcmode="lin" valueType="num">
                                      <p:cBhvr>
                                        <p:cTn id="104" dur="500" fill="hold"/>
                                        <p:tgtEl>
                                          <p:spTgt spid="22"/>
                                        </p:tgtEl>
                                        <p:attrNameLst>
                                          <p:attrName>ppt_y</p:attrName>
                                        </p:attrNameLst>
                                      </p:cBhvr>
                                      <p:tavLst>
                                        <p:tav tm="0">
                                          <p:val>
                                            <p:strVal val="#ppt_y+.1"/>
                                          </p:val>
                                        </p:tav>
                                        <p:tav tm="100000">
                                          <p:val>
                                            <p:strVal val="#ppt_y"/>
                                          </p:val>
                                        </p:tav>
                                      </p:tavLst>
                                    </p:anim>
                                  </p:childTnLst>
                                </p:cTn>
                              </p:par>
                            </p:childTnLst>
                          </p:cTn>
                        </p:par>
                        <p:par>
                          <p:cTn id="105" fill="hold">
                            <p:stCondLst>
                              <p:cond delay="4500"/>
                            </p:stCondLst>
                            <p:childTnLst>
                              <p:par>
                                <p:cTn id="106" presetID="42" presetClass="entr" presetSubtype="0" fill="hold"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anim calcmode="lin" valueType="num">
                                      <p:cBhvr>
                                        <p:cTn id="109" dur="500" fill="hold"/>
                                        <p:tgtEl>
                                          <p:spTgt spid="28"/>
                                        </p:tgtEl>
                                        <p:attrNameLst>
                                          <p:attrName>ppt_x</p:attrName>
                                        </p:attrNameLst>
                                      </p:cBhvr>
                                      <p:tavLst>
                                        <p:tav tm="0">
                                          <p:val>
                                            <p:strVal val="#ppt_x"/>
                                          </p:val>
                                        </p:tav>
                                        <p:tav tm="100000">
                                          <p:val>
                                            <p:strVal val="#ppt_x"/>
                                          </p:val>
                                        </p:tav>
                                      </p:tavLst>
                                    </p:anim>
                                    <p:anim calcmode="lin" valueType="num">
                                      <p:cBhvr>
                                        <p:cTn id="110" dur="50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anim calcmode="lin" valueType="num">
                                      <p:cBhvr>
                                        <p:cTn id="114" dur="500" fill="hold"/>
                                        <p:tgtEl>
                                          <p:spTgt spid="31"/>
                                        </p:tgtEl>
                                        <p:attrNameLst>
                                          <p:attrName>ppt_x</p:attrName>
                                        </p:attrNameLst>
                                      </p:cBhvr>
                                      <p:tavLst>
                                        <p:tav tm="0">
                                          <p:val>
                                            <p:strVal val="#ppt_x"/>
                                          </p:val>
                                        </p:tav>
                                        <p:tav tm="100000">
                                          <p:val>
                                            <p:strVal val="#ppt_x"/>
                                          </p:val>
                                        </p:tav>
                                      </p:tavLst>
                                    </p:anim>
                                    <p:anim calcmode="lin" valueType="num">
                                      <p:cBhvr>
                                        <p:cTn id="115" dur="50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5000"/>
                            </p:stCondLst>
                            <p:childTnLst>
                              <p:par>
                                <p:cTn id="117" presetID="42" presetClass="entr" presetSubtype="0" fill="hold" nodeType="after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fade">
                                      <p:cBhvr>
                                        <p:cTn id="119" dur="500"/>
                                        <p:tgtEl>
                                          <p:spTgt spid="5"/>
                                        </p:tgtEl>
                                      </p:cBhvr>
                                    </p:animEffect>
                                    <p:anim calcmode="lin" valueType="num">
                                      <p:cBhvr>
                                        <p:cTn id="120" dur="500" fill="hold"/>
                                        <p:tgtEl>
                                          <p:spTgt spid="5"/>
                                        </p:tgtEl>
                                        <p:attrNameLst>
                                          <p:attrName>ppt_x</p:attrName>
                                        </p:attrNameLst>
                                      </p:cBhvr>
                                      <p:tavLst>
                                        <p:tav tm="0">
                                          <p:val>
                                            <p:strVal val="#ppt_x"/>
                                          </p:val>
                                        </p:tav>
                                        <p:tav tm="100000">
                                          <p:val>
                                            <p:strVal val="#ppt_x"/>
                                          </p:val>
                                        </p:tav>
                                      </p:tavLst>
                                    </p:anim>
                                    <p:anim calcmode="lin" valueType="num">
                                      <p:cBhvr>
                                        <p:cTn id="121" dur="500" fill="hold"/>
                                        <p:tgtEl>
                                          <p:spTgt spid="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tgtEl>
                                        <p:attrNameLst>
                                          <p:attrName>style.visibility</p:attrName>
                                        </p:attrNameLst>
                                      </p:cBhvr>
                                      <p:to>
                                        <p:strVal val="visible"/>
                                      </p:to>
                                    </p:set>
                                    <p:animEffect transition="in" filter="fade">
                                      <p:cBhvr>
                                        <p:cTn id="124" dur="500"/>
                                        <p:tgtEl>
                                          <p:spTgt spid="8"/>
                                        </p:tgtEl>
                                      </p:cBhvr>
                                    </p:animEffect>
                                    <p:anim calcmode="lin" valueType="num">
                                      <p:cBhvr>
                                        <p:cTn id="125" dur="500" fill="hold"/>
                                        <p:tgtEl>
                                          <p:spTgt spid="8"/>
                                        </p:tgtEl>
                                        <p:attrNameLst>
                                          <p:attrName>ppt_x</p:attrName>
                                        </p:attrNameLst>
                                      </p:cBhvr>
                                      <p:tavLst>
                                        <p:tav tm="0">
                                          <p:val>
                                            <p:strVal val="#ppt_x"/>
                                          </p:val>
                                        </p:tav>
                                        <p:tav tm="100000">
                                          <p:val>
                                            <p:strVal val="#ppt_x"/>
                                          </p:val>
                                        </p:tav>
                                      </p:tavLst>
                                    </p:anim>
                                    <p:anim calcmode="lin" valueType="num">
                                      <p:cBhvr>
                                        <p:cTn id="126" dur="500" fill="hold"/>
                                        <p:tgtEl>
                                          <p:spTgt spid="8"/>
                                        </p:tgtEl>
                                        <p:attrNameLst>
                                          <p:attrName>ppt_y</p:attrName>
                                        </p:attrNameLst>
                                      </p:cBhvr>
                                      <p:tavLst>
                                        <p:tav tm="0">
                                          <p:val>
                                            <p:strVal val="#ppt_y+.1"/>
                                          </p:val>
                                        </p:tav>
                                        <p:tav tm="100000">
                                          <p:val>
                                            <p:strVal val="#ppt_y"/>
                                          </p:val>
                                        </p:tav>
                                      </p:tavLst>
                                    </p:anim>
                                  </p:childTnLst>
                                </p:cTn>
                              </p:par>
                            </p:childTnLst>
                          </p:cTn>
                        </p:par>
                        <p:par>
                          <p:cTn id="127" fill="hold">
                            <p:stCondLst>
                              <p:cond delay="5500"/>
                            </p:stCondLst>
                            <p:childTnLst>
                              <p:par>
                                <p:cTn id="128" presetID="42" presetClass="entr" presetSubtype="0" fill="hold" nodeType="after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fade">
                                      <p:cBhvr>
                                        <p:cTn id="130" dur="500"/>
                                        <p:tgtEl>
                                          <p:spTgt spid="10"/>
                                        </p:tgtEl>
                                      </p:cBhvr>
                                    </p:animEffect>
                                    <p:anim calcmode="lin" valueType="num">
                                      <p:cBhvr>
                                        <p:cTn id="131" dur="500" fill="hold"/>
                                        <p:tgtEl>
                                          <p:spTgt spid="10"/>
                                        </p:tgtEl>
                                        <p:attrNameLst>
                                          <p:attrName>ppt_x</p:attrName>
                                        </p:attrNameLst>
                                      </p:cBhvr>
                                      <p:tavLst>
                                        <p:tav tm="0">
                                          <p:val>
                                            <p:strVal val="#ppt_x"/>
                                          </p:val>
                                        </p:tav>
                                        <p:tav tm="100000">
                                          <p:val>
                                            <p:strVal val="#ppt_x"/>
                                          </p:val>
                                        </p:tav>
                                      </p:tavLst>
                                    </p:anim>
                                    <p:anim calcmode="lin" valueType="num">
                                      <p:cBhvr>
                                        <p:cTn id="132" dur="500" fill="hold"/>
                                        <p:tgtEl>
                                          <p:spTgt spid="10"/>
                                        </p:tgtEl>
                                        <p:attrNameLst>
                                          <p:attrName>ppt_y</p:attrName>
                                        </p:attrNameLst>
                                      </p:cBhvr>
                                      <p:tavLst>
                                        <p:tav tm="0">
                                          <p:val>
                                            <p:strVal val="#ppt_y+.1"/>
                                          </p:val>
                                        </p:tav>
                                        <p:tav tm="100000">
                                          <p:val>
                                            <p:strVal val="#ppt_y"/>
                                          </p:val>
                                        </p:tav>
                                      </p:tavLst>
                                    </p:anim>
                                  </p:childTnLst>
                                </p:cTn>
                              </p:par>
                            </p:childTnLst>
                          </p:cTn>
                        </p:par>
                        <p:par>
                          <p:cTn id="133" fill="hold">
                            <p:stCondLst>
                              <p:cond delay="6000"/>
                            </p:stCondLst>
                            <p:childTnLst>
                              <p:par>
                                <p:cTn id="134" presetID="42" presetClass="entr" presetSubtype="0" fill="hold" grpId="0" nodeType="afterEffect">
                                  <p:stCondLst>
                                    <p:cond delay="0"/>
                                  </p:stCondLst>
                                  <p:childTnLst>
                                    <p:set>
                                      <p:cBhvr>
                                        <p:cTn id="135" dur="1" fill="hold">
                                          <p:stCondLst>
                                            <p:cond delay="0"/>
                                          </p:stCondLst>
                                        </p:cTn>
                                        <p:tgtEl>
                                          <p:spTgt spid="13"/>
                                        </p:tgtEl>
                                        <p:attrNameLst>
                                          <p:attrName>style.visibility</p:attrName>
                                        </p:attrNameLst>
                                      </p:cBhvr>
                                      <p:to>
                                        <p:strVal val="visible"/>
                                      </p:to>
                                    </p:set>
                                    <p:animEffect transition="in" filter="fade">
                                      <p:cBhvr>
                                        <p:cTn id="136" dur="500"/>
                                        <p:tgtEl>
                                          <p:spTgt spid="13"/>
                                        </p:tgtEl>
                                      </p:cBhvr>
                                    </p:animEffect>
                                    <p:anim calcmode="lin" valueType="num">
                                      <p:cBhvr>
                                        <p:cTn id="137" dur="500" fill="hold"/>
                                        <p:tgtEl>
                                          <p:spTgt spid="13"/>
                                        </p:tgtEl>
                                        <p:attrNameLst>
                                          <p:attrName>ppt_x</p:attrName>
                                        </p:attrNameLst>
                                      </p:cBhvr>
                                      <p:tavLst>
                                        <p:tav tm="0">
                                          <p:val>
                                            <p:strVal val="#ppt_x"/>
                                          </p:val>
                                        </p:tav>
                                        <p:tav tm="100000">
                                          <p:val>
                                            <p:strVal val="#ppt_x"/>
                                          </p:val>
                                        </p:tav>
                                      </p:tavLst>
                                    </p:anim>
                                    <p:anim calcmode="lin" valueType="num">
                                      <p:cBhvr>
                                        <p:cTn id="13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8" grpId="0"/>
      <p:bldP spid="22" grpId="0"/>
      <p:bldP spid="26" grpId="0"/>
      <p:bldP spid="31" grpId="0"/>
      <p:bldP spid="30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70" y="93316"/>
            <a:ext cx="1880643" cy="400110"/>
          </a:xfrm>
          <a:prstGeom prst="rect">
            <a:avLst/>
          </a:prstGeom>
        </p:spPr>
        <p:txBody>
          <a:bodyPr wrap="none">
            <a:spAutoFit/>
          </a:bodyPr>
          <a:lstStyle/>
          <a:p>
            <a:r>
              <a:rPr lang="fr-FR" sz="2000" dirty="0">
                <a:latin typeface="Abadi Extra Light" panose="020B0204020104020204" pitchFamily="34" charset="0"/>
              </a:rPr>
              <a:t>1) la préparation</a:t>
            </a:r>
          </a:p>
        </p:txBody>
      </p:sp>
      <p:sp>
        <p:nvSpPr>
          <p:cNvPr id="11" name="ZoneTexte 10">
            <a:extLst>
              <a:ext uri="{FF2B5EF4-FFF2-40B4-BE49-F238E27FC236}">
                <a16:creationId xmlns:a16="http://schemas.microsoft.com/office/drawing/2014/main" xmlns="" id="{0B410AD5-40F5-4D09-AA84-D4416DE6B7FC}"/>
              </a:ext>
            </a:extLst>
          </p:cNvPr>
          <p:cNvSpPr txBox="1"/>
          <p:nvPr/>
        </p:nvSpPr>
        <p:spPr>
          <a:xfrm>
            <a:off x="2843808" y="93316"/>
            <a:ext cx="2170213" cy="1938992"/>
          </a:xfrm>
          <a:prstGeom prst="rect">
            <a:avLst/>
          </a:prstGeom>
          <a:noFill/>
        </p:spPr>
        <p:txBody>
          <a:bodyPr wrap="square" rtlCol="0">
            <a:spAutoFit/>
          </a:bodyPr>
          <a:lstStyle/>
          <a:p>
            <a:r>
              <a:rPr lang="fr-FR" sz="2000" dirty="0">
                <a:latin typeface="Abadi Extra Light" panose="020B0204020104020204" pitchFamily="34" charset="0"/>
              </a:rPr>
              <a:t>-plats</a:t>
            </a:r>
          </a:p>
          <a:p>
            <a:r>
              <a:rPr lang="fr-FR" sz="2000" dirty="0">
                <a:latin typeface="Abadi Extra Light" panose="020B0204020104020204" pitchFamily="34" charset="0"/>
              </a:rPr>
              <a:t>-terrines</a:t>
            </a:r>
          </a:p>
          <a:p>
            <a:r>
              <a:rPr lang="fr-FR" sz="2000" dirty="0">
                <a:latin typeface="Abadi Extra Light" panose="020B0204020104020204" pitchFamily="34" charset="0"/>
              </a:rPr>
              <a:t>-jattes </a:t>
            </a:r>
          </a:p>
          <a:p>
            <a:r>
              <a:rPr lang="fr-FR" sz="2000" dirty="0">
                <a:latin typeface="Abadi Extra Light" panose="020B0204020104020204" pitchFamily="34" charset="0"/>
              </a:rPr>
              <a:t>-mortiers</a:t>
            </a:r>
          </a:p>
          <a:p>
            <a:r>
              <a:rPr lang="fr-FR" sz="2000" dirty="0">
                <a:latin typeface="Abadi Extra Light" panose="020B0204020104020204" pitchFamily="34" charset="0"/>
              </a:rPr>
              <a:t>-cuillères </a:t>
            </a:r>
          </a:p>
          <a:p>
            <a:r>
              <a:rPr lang="fr-FR" sz="2000" dirty="0">
                <a:latin typeface="Abadi Extra Light" panose="020B0204020104020204" pitchFamily="34" charset="0"/>
              </a:rPr>
              <a:t>-couteaux </a:t>
            </a:r>
          </a:p>
        </p:txBody>
      </p:sp>
      <p:sp>
        <p:nvSpPr>
          <p:cNvPr id="18" name="Rectangle 17">
            <a:extLst>
              <a:ext uri="{FF2B5EF4-FFF2-40B4-BE49-F238E27FC236}">
                <a16:creationId xmlns:a16="http://schemas.microsoft.com/office/drawing/2014/main" xmlns="" id="{536E7FBF-9C31-4A6D-8AA1-E90C62F34E05}"/>
              </a:ext>
            </a:extLst>
          </p:cNvPr>
          <p:cNvSpPr/>
          <p:nvPr/>
        </p:nvSpPr>
        <p:spPr>
          <a:xfrm>
            <a:off x="41470" y="2153616"/>
            <a:ext cx="1492716" cy="400110"/>
          </a:xfrm>
          <a:prstGeom prst="rect">
            <a:avLst/>
          </a:prstGeom>
        </p:spPr>
        <p:txBody>
          <a:bodyPr wrap="none">
            <a:spAutoFit/>
          </a:bodyPr>
          <a:lstStyle/>
          <a:p>
            <a:r>
              <a:rPr lang="fr-FR" sz="2000" dirty="0">
                <a:latin typeface="Abadi Extra Light" panose="020B0204020104020204" pitchFamily="34" charset="0"/>
              </a:rPr>
              <a:t>2) la cuisson</a:t>
            </a:r>
          </a:p>
        </p:txBody>
      </p:sp>
      <p:sp>
        <p:nvSpPr>
          <p:cNvPr id="19" name="ZoneTexte 18">
            <a:extLst>
              <a:ext uri="{FF2B5EF4-FFF2-40B4-BE49-F238E27FC236}">
                <a16:creationId xmlns:a16="http://schemas.microsoft.com/office/drawing/2014/main" xmlns="" id="{5A71BBDD-EB6F-40C6-9B76-E57EF4947F02}"/>
              </a:ext>
            </a:extLst>
          </p:cNvPr>
          <p:cNvSpPr txBox="1"/>
          <p:nvPr/>
        </p:nvSpPr>
        <p:spPr>
          <a:xfrm>
            <a:off x="6660232" y="2553726"/>
            <a:ext cx="1577856" cy="707886"/>
          </a:xfrm>
          <a:prstGeom prst="rect">
            <a:avLst/>
          </a:prstGeom>
          <a:noFill/>
        </p:spPr>
        <p:txBody>
          <a:bodyPr wrap="square" rtlCol="0">
            <a:spAutoFit/>
          </a:bodyPr>
          <a:lstStyle/>
          <a:p>
            <a:r>
              <a:rPr lang="fr-FR" dirty="0"/>
              <a:t>-</a:t>
            </a:r>
            <a:r>
              <a:rPr lang="fr-FR" sz="2000" dirty="0">
                <a:latin typeface="Abadi Extra Light" panose="020B0204020104020204" pitchFamily="34" charset="0"/>
              </a:rPr>
              <a:t>chaudron </a:t>
            </a:r>
          </a:p>
          <a:p>
            <a:r>
              <a:rPr lang="fr-FR" sz="2000" dirty="0">
                <a:latin typeface="Abadi Extra Light" panose="020B0204020104020204" pitchFamily="34" charset="0"/>
              </a:rPr>
              <a:t>-plats a cuire </a:t>
            </a:r>
          </a:p>
        </p:txBody>
      </p:sp>
      <p:sp>
        <p:nvSpPr>
          <p:cNvPr id="23" name="Rectangle 22">
            <a:extLst>
              <a:ext uri="{FF2B5EF4-FFF2-40B4-BE49-F238E27FC236}">
                <a16:creationId xmlns:a16="http://schemas.microsoft.com/office/drawing/2014/main" xmlns="" id="{1C7F878A-B375-4B22-9106-436F58042177}"/>
              </a:ext>
            </a:extLst>
          </p:cNvPr>
          <p:cNvSpPr/>
          <p:nvPr/>
        </p:nvSpPr>
        <p:spPr>
          <a:xfrm>
            <a:off x="41470" y="3632374"/>
            <a:ext cx="1441292" cy="400110"/>
          </a:xfrm>
          <a:prstGeom prst="rect">
            <a:avLst/>
          </a:prstGeom>
        </p:spPr>
        <p:txBody>
          <a:bodyPr wrap="none">
            <a:spAutoFit/>
          </a:bodyPr>
          <a:lstStyle/>
          <a:p>
            <a:r>
              <a:rPr lang="fr-FR" sz="2000" dirty="0">
                <a:latin typeface="Abadi Extra Light" panose="020B0204020104020204" pitchFamily="34" charset="0"/>
              </a:rPr>
              <a:t>3) le service</a:t>
            </a:r>
          </a:p>
        </p:txBody>
      </p:sp>
      <p:sp>
        <p:nvSpPr>
          <p:cNvPr id="24" name="ZoneTexte 23">
            <a:extLst>
              <a:ext uri="{FF2B5EF4-FFF2-40B4-BE49-F238E27FC236}">
                <a16:creationId xmlns:a16="http://schemas.microsoft.com/office/drawing/2014/main" xmlns="" id="{5485BA19-A538-4268-81BE-9A0A3EDE591E}"/>
              </a:ext>
            </a:extLst>
          </p:cNvPr>
          <p:cNvSpPr txBox="1"/>
          <p:nvPr/>
        </p:nvSpPr>
        <p:spPr>
          <a:xfrm>
            <a:off x="-7509" y="5118499"/>
            <a:ext cx="2295073" cy="400110"/>
          </a:xfrm>
          <a:prstGeom prst="rect">
            <a:avLst/>
          </a:prstGeom>
          <a:noFill/>
        </p:spPr>
        <p:txBody>
          <a:bodyPr wrap="square" rtlCol="0">
            <a:spAutoFit/>
          </a:bodyPr>
          <a:lstStyle/>
          <a:p>
            <a:r>
              <a:rPr lang="fr-FR" sz="2000" dirty="0">
                <a:latin typeface="Abadi Extra Light" panose="020B0204020104020204" pitchFamily="34" charset="0"/>
              </a:rPr>
              <a:t>4) La consommation </a:t>
            </a:r>
          </a:p>
        </p:txBody>
      </p:sp>
      <p:sp>
        <p:nvSpPr>
          <p:cNvPr id="27" name="ZoneTexte 26">
            <a:extLst>
              <a:ext uri="{FF2B5EF4-FFF2-40B4-BE49-F238E27FC236}">
                <a16:creationId xmlns:a16="http://schemas.microsoft.com/office/drawing/2014/main" xmlns="" id="{C8E9E264-2C50-448A-AB5C-9BED30FDA352}"/>
              </a:ext>
            </a:extLst>
          </p:cNvPr>
          <p:cNvSpPr txBox="1"/>
          <p:nvPr/>
        </p:nvSpPr>
        <p:spPr>
          <a:xfrm>
            <a:off x="3400052" y="3429000"/>
            <a:ext cx="1441292" cy="2246769"/>
          </a:xfrm>
          <a:prstGeom prst="rect">
            <a:avLst/>
          </a:prstGeom>
          <a:noFill/>
        </p:spPr>
        <p:txBody>
          <a:bodyPr wrap="square" rtlCol="0">
            <a:spAutoFit/>
          </a:bodyPr>
          <a:lstStyle/>
          <a:p>
            <a:r>
              <a:rPr lang="fr-FR" sz="2000" dirty="0">
                <a:latin typeface="Abadi Extra Light" panose="020B0204020104020204" pitchFamily="34" charset="0"/>
              </a:rPr>
              <a:t>-terrines </a:t>
            </a:r>
          </a:p>
          <a:p>
            <a:r>
              <a:rPr lang="fr-FR" sz="2000" dirty="0">
                <a:latin typeface="Abadi Extra Light" panose="020B0204020104020204" pitchFamily="34" charset="0"/>
              </a:rPr>
              <a:t>-cruches</a:t>
            </a:r>
          </a:p>
          <a:p>
            <a:r>
              <a:rPr lang="fr-FR" sz="2000" dirty="0">
                <a:latin typeface="Abadi Extra Light" panose="020B0204020104020204" pitchFamily="34" charset="0"/>
              </a:rPr>
              <a:t>-pots</a:t>
            </a:r>
          </a:p>
          <a:p>
            <a:r>
              <a:rPr lang="fr-FR" sz="2000" dirty="0">
                <a:latin typeface="Abadi Extra Light" panose="020B0204020104020204" pitchFamily="34" charset="0"/>
              </a:rPr>
              <a:t>-flacons</a:t>
            </a:r>
          </a:p>
          <a:p>
            <a:r>
              <a:rPr lang="fr-FR" sz="2000" dirty="0">
                <a:latin typeface="Abadi Extra Light" panose="020B0204020104020204" pitchFamily="34" charset="0"/>
              </a:rPr>
              <a:t>-couteaux</a:t>
            </a:r>
          </a:p>
          <a:p>
            <a:r>
              <a:rPr lang="fr-FR" sz="2000" dirty="0">
                <a:latin typeface="Abadi Extra Light" panose="020B0204020104020204" pitchFamily="34" charset="0"/>
              </a:rPr>
              <a:t>-louches </a:t>
            </a:r>
          </a:p>
          <a:p>
            <a:r>
              <a:rPr lang="fr-FR" sz="2000" dirty="0">
                <a:latin typeface="Abadi Extra Light" panose="020B0204020104020204" pitchFamily="34" charset="0"/>
              </a:rPr>
              <a:t>-plateaux </a:t>
            </a:r>
          </a:p>
        </p:txBody>
      </p:sp>
      <p:sp>
        <p:nvSpPr>
          <p:cNvPr id="28" name="ZoneTexte 27">
            <a:extLst>
              <a:ext uri="{FF2B5EF4-FFF2-40B4-BE49-F238E27FC236}">
                <a16:creationId xmlns:a16="http://schemas.microsoft.com/office/drawing/2014/main" xmlns="" id="{746F8BED-B385-483E-8D4E-86C817AD86DB}"/>
              </a:ext>
            </a:extLst>
          </p:cNvPr>
          <p:cNvSpPr txBox="1"/>
          <p:nvPr/>
        </p:nvSpPr>
        <p:spPr>
          <a:xfrm>
            <a:off x="6977948" y="4797152"/>
            <a:ext cx="2520280" cy="1938992"/>
          </a:xfrm>
          <a:prstGeom prst="rect">
            <a:avLst/>
          </a:prstGeom>
          <a:noFill/>
        </p:spPr>
        <p:txBody>
          <a:bodyPr wrap="square" rtlCol="0">
            <a:spAutoFit/>
          </a:bodyPr>
          <a:lstStyle/>
          <a:p>
            <a:r>
              <a:rPr lang="fr-FR" sz="2000" dirty="0">
                <a:latin typeface="Abadi Extra Light" panose="020B0204020104020204" pitchFamily="34" charset="0"/>
              </a:rPr>
              <a:t>-assiettes </a:t>
            </a:r>
          </a:p>
          <a:p>
            <a:r>
              <a:rPr lang="fr-FR" sz="2000" dirty="0">
                <a:latin typeface="Abadi Extra Light" panose="020B0204020104020204" pitchFamily="34" charset="0"/>
              </a:rPr>
              <a:t>-bols</a:t>
            </a:r>
          </a:p>
          <a:p>
            <a:r>
              <a:rPr lang="fr-FR" sz="2000" dirty="0">
                <a:latin typeface="Abadi Extra Light" panose="020B0204020104020204" pitchFamily="34" charset="0"/>
              </a:rPr>
              <a:t>-verres</a:t>
            </a:r>
          </a:p>
          <a:p>
            <a:r>
              <a:rPr lang="fr-FR" sz="2000" dirty="0">
                <a:latin typeface="Abadi Extra Light" panose="020B0204020104020204" pitchFamily="34" charset="0"/>
              </a:rPr>
              <a:t>-couteaux</a:t>
            </a:r>
          </a:p>
          <a:p>
            <a:r>
              <a:rPr lang="fr-FR" sz="2000" dirty="0">
                <a:latin typeface="Abadi Extra Light" panose="020B0204020104020204" pitchFamily="34" charset="0"/>
              </a:rPr>
              <a:t>-fourchettes </a:t>
            </a:r>
          </a:p>
          <a:p>
            <a:r>
              <a:rPr lang="fr-FR" sz="2000" dirty="0">
                <a:latin typeface="Abadi Extra Light" panose="020B0204020104020204" pitchFamily="34" charset="0"/>
              </a:rPr>
              <a:t>-cuillères</a:t>
            </a:r>
          </a:p>
        </p:txBody>
      </p:sp>
    </p:spTree>
    <p:extLst>
      <p:ext uri="{BB962C8B-B14F-4D97-AF65-F5344CB8AC3E}">
        <p14:creationId xmlns:p14="http://schemas.microsoft.com/office/powerpoint/2010/main" xmlns="" val="4286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anim calcmode="lin" valueType="num">
                                      <p:cBhvr>
                                        <p:cTn id="1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 calcmode="lin" valueType="num">
                                      <p:cBhvr additive="base">
                                        <p:cTn id="2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00"/>
                                        <p:tgtEl>
                                          <p:spTgt spid="11">
                                            <p:txEl>
                                              <p:pRg st="0" end="0"/>
                                            </p:txEl>
                                          </p:spTgt>
                                        </p:tgtEl>
                                      </p:cBhvr>
                                    </p:animEffect>
                                    <p:anim calcmode="lin" valueType="num">
                                      <p:cBhvr>
                                        <p:cTn id="3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 calcmode="lin" valueType="num">
                                      <p:cBhvr additive="base">
                                        <p:cTn id="3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500"/>
                            </p:stCondLst>
                            <p:childTnLst>
                              <p:par>
                                <p:cTn id="41" presetID="2" presetClass="entr" presetSubtype="4" fill="hold" nodeType="after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 calcmode="lin" valueType="num">
                                      <p:cBhvr additive="base">
                                        <p:cTn id="4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2" presetClass="entr" presetSubtype="4" fill="hold" nodeType="afterEffect">
                                  <p:stCondLst>
                                    <p:cond delay="0"/>
                                  </p:stCondLst>
                                  <p:childTnLst>
                                    <p:set>
                                      <p:cBhvr>
                                        <p:cTn id="47" dur="1" fill="hold">
                                          <p:stCondLst>
                                            <p:cond delay="0"/>
                                          </p:stCondLst>
                                        </p:cTn>
                                        <p:tgtEl>
                                          <p:spTgt spid="11">
                                            <p:txEl>
                                              <p:pRg st="3" end="3"/>
                                            </p:txEl>
                                          </p:spTgt>
                                        </p:tgtEl>
                                        <p:attrNameLst>
                                          <p:attrName>style.visibility</p:attrName>
                                        </p:attrNameLst>
                                      </p:cBhvr>
                                      <p:to>
                                        <p:strVal val="visible"/>
                                      </p:to>
                                    </p:set>
                                    <p:anim calcmode="lin" valueType="num">
                                      <p:cBhvr additive="base">
                                        <p:cTn id="4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500"/>
                            </p:stCondLst>
                            <p:childTnLst>
                              <p:par>
                                <p:cTn id="51" presetID="42" presetClass="entr" presetSubtype="0" fill="hold" nodeType="after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fade">
                                      <p:cBhvr>
                                        <p:cTn id="53" dur="500"/>
                                        <p:tgtEl>
                                          <p:spTgt spid="11">
                                            <p:txEl>
                                              <p:pRg st="4" end="4"/>
                                            </p:txEl>
                                          </p:spTgt>
                                        </p:tgtEl>
                                      </p:cBhvr>
                                    </p:animEffect>
                                    <p:anim calcmode="lin" valueType="num">
                                      <p:cBhvr>
                                        <p:cTn id="5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nodeType="afterEffect">
                                  <p:stCondLst>
                                    <p:cond delay="0"/>
                                  </p:stCondLst>
                                  <p:childTnLst>
                                    <p:set>
                                      <p:cBhvr>
                                        <p:cTn id="58" dur="1" fill="hold">
                                          <p:stCondLst>
                                            <p:cond delay="0"/>
                                          </p:stCondLst>
                                        </p:cTn>
                                        <p:tgtEl>
                                          <p:spTgt spid="11">
                                            <p:txEl>
                                              <p:pRg st="5" end="5"/>
                                            </p:txEl>
                                          </p:spTgt>
                                        </p:tgtEl>
                                        <p:attrNameLst>
                                          <p:attrName>style.visibility</p:attrName>
                                        </p:attrNameLst>
                                      </p:cBhvr>
                                      <p:to>
                                        <p:strVal val="visible"/>
                                      </p:to>
                                    </p:set>
                                    <p:animEffect transition="in" filter="fade">
                                      <p:cBhvr>
                                        <p:cTn id="59" dur="500"/>
                                        <p:tgtEl>
                                          <p:spTgt spid="11">
                                            <p:txEl>
                                              <p:pRg st="5" end="5"/>
                                            </p:txEl>
                                          </p:spTgt>
                                        </p:tgtEl>
                                      </p:cBhvr>
                                    </p:animEffect>
                                    <p:anim calcmode="lin" valueType="num">
                                      <p:cBhvr>
                                        <p:cTn id="60"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61" dur="5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fade">
                                      <p:cBhvr>
                                        <p:cTn id="66" dur="1000"/>
                                        <p:tgtEl>
                                          <p:spTgt spid="19">
                                            <p:txEl>
                                              <p:pRg st="0" end="0"/>
                                            </p:txEl>
                                          </p:spTgt>
                                        </p:tgtEl>
                                      </p:cBhvr>
                                    </p:animEffect>
                                    <p:anim calcmode="lin" valueType="num">
                                      <p:cBhvr>
                                        <p:cTn id="67"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00"/>
                            </p:stCondLst>
                            <p:childTnLst>
                              <p:par>
                                <p:cTn id="70" presetID="42" presetClass="entr" presetSubtype="0" fill="hold" nodeType="afterEffect">
                                  <p:stCondLst>
                                    <p:cond delay="0"/>
                                  </p:stCondLst>
                                  <p:childTnLst>
                                    <p:set>
                                      <p:cBhvr>
                                        <p:cTn id="71" dur="1" fill="hold">
                                          <p:stCondLst>
                                            <p:cond delay="0"/>
                                          </p:stCondLst>
                                        </p:cTn>
                                        <p:tgtEl>
                                          <p:spTgt spid="19">
                                            <p:txEl>
                                              <p:pRg st="1" end="1"/>
                                            </p:txEl>
                                          </p:spTgt>
                                        </p:tgtEl>
                                        <p:attrNameLst>
                                          <p:attrName>style.visibility</p:attrName>
                                        </p:attrNameLst>
                                      </p:cBhvr>
                                      <p:to>
                                        <p:strVal val="visible"/>
                                      </p:to>
                                    </p:set>
                                    <p:animEffect transition="in" filter="fade">
                                      <p:cBhvr>
                                        <p:cTn id="72" dur="500"/>
                                        <p:tgtEl>
                                          <p:spTgt spid="19">
                                            <p:txEl>
                                              <p:pRg st="1" end="1"/>
                                            </p:txEl>
                                          </p:spTgt>
                                        </p:tgtEl>
                                      </p:cBhvr>
                                    </p:animEffect>
                                    <p:anim calcmode="lin" valueType="num">
                                      <p:cBhvr>
                                        <p:cTn id="7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74" dur="5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7">
                                            <p:txEl>
                                              <p:pRg st="0" end="0"/>
                                            </p:txEl>
                                          </p:spTgt>
                                        </p:tgtEl>
                                        <p:attrNameLst>
                                          <p:attrName>style.visibility</p:attrName>
                                        </p:attrNameLst>
                                      </p:cBhvr>
                                      <p:to>
                                        <p:strVal val="visible"/>
                                      </p:to>
                                    </p:set>
                                    <p:anim calcmode="lin" valueType="num">
                                      <p:cBhvr additive="base">
                                        <p:cTn id="79"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2" presetClass="entr" presetSubtype="4" fill="hold" nodeType="afterEffect">
                                  <p:stCondLst>
                                    <p:cond delay="0"/>
                                  </p:stCondLst>
                                  <p:childTnLst>
                                    <p:set>
                                      <p:cBhvr>
                                        <p:cTn id="83" dur="1" fill="hold">
                                          <p:stCondLst>
                                            <p:cond delay="0"/>
                                          </p:stCondLst>
                                        </p:cTn>
                                        <p:tgtEl>
                                          <p:spTgt spid="27">
                                            <p:txEl>
                                              <p:pRg st="1" end="1"/>
                                            </p:txEl>
                                          </p:spTgt>
                                        </p:tgtEl>
                                        <p:attrNameLst>
                                          <p:attrName>style.visibility</p:attrName>
                                        </p:attrNameLst>
                                      </p:cBhvr>
                                      <p:to>
                                        <p:strVal val="visible"/>
                                      </p:to>
                                    </p:set>
                                    <p:anim calcmode="lin" valueType="num">
                                      <p:cBhvr additive="base">
                                        <p:cTn id="8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par>
                          <p:cTn id="86" fill="hold">
                            <p:stCondLst>
                              <p:cond delay="1000"/>
                            </p:stCondLst>
                            <p:childTnLst>
                              <p:par>
                                <p:cTn id="87" presetID="2" presetClass="entr" presetSubtype="4" fill="hold" nodeType="afterEffect">
                                  <p:stCondLst>
                                    <p:cond delay="0"/>
                                  </p:stCondLst>
                                  <p:childTnLst>
                                    <p:set>
                                      <p:cBhvr>
                                        <p:cTn id="88" dur="1" fill="hold">
                                          <p:stCondLst>
                                            <p:cond delay="0"/>
                                          </p:stCondLst>
                                        </p:cTn>
                                        <p:tgtEl>
                                          <p:spTgt spid="27">
                                            <p:txEl>
                                              <p:pRg st="2" end="2"/>
                                            </p:txEl>
                                          </p:spTgt>
                                        </p:tgtEl>
                                        <p:attrNameLst>
                                          <p:attrName>style.visibility</p:attrName>
                                        </p:attrNameLst>
                                      </p:cBhvr>
                                      <p:to>
                                        <p:strVal val="visible"/>
                                      </p:to>
                                    </p:set>
                                    <p:anim calcmode="lin" valueType="num">
                                      <p:cBhvr additive="base">
                                        <p:cTn id="89"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par>
                          <p:cTn id="91" fill="hold">
                            <p:stCondLst>
                              <p:cond delay="1500"/>
                            </p:stCondLst>
                            <p:childTnLst>
                              <p:par>
                                <p:cTn id="92" presetID="2" presetClass="entr" presetSubtype="4" fill="hold" nodeType="afterEffect">
                                  <p:stCondLst>
                                    <p:cond delay="0"/>
                                  </p:stCondLst>
                                  <p:childTnLst>
                                    <p:set>
                                      <p:cBhvr>
                                        <p:cTn id="93" dur="1" fill="hold">
                                          <p:stCondLst>
                                            <p:cond delay="0"/>
                                          </p:stCondLst>
                                        </p:cTn>
                                        <p:tgtEl>
                                          <p:spTgt spid="27">
                                            <p:txEl>
                                              <p:pRg st="3" end="3"/>
                                            </p:txEl>
                                          </p:spTgt>
                                        </p:tgtEl>
                                        <p:attrNameLst>
                                          <p:attrName>style.visibility</p:attrName>
                                        </p:attrNameLst>
                                      </p:cBhvr>
                                      <p:to>
                                        <p:strVal val="visible"/>
                                      </p:to>
                                    </p:set>
                                    <p:anim calcmode="lin" valueType="num">
                                      <p:cBhvr additive="base">
                                        <p:cTn id="94" dur="500" fill="hold"/>
                                        <p:tgtEl>
                                          <p:spTgt spid="27">
                                            <p:txEl>
                                              <p:pRg st="3" end="3"/>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7">
                                            <p:txEl>
                                              <p:pRg st="3" end="3"/>
                                            </p:txEl>
                                          </p:spTgt>
                                        </p:tgtEl>
                                        <p:attrNameLst>
                                          <p:attrName>ppt_y</p:attrName>
                                        </p:attrNameLst>
                                      </p:cBhvr>
                                      <p:tavLst>
                                        <p:tav tm="0">
                                          <p:val>
                                            <p:strVal val="1+#ppt_h/2"/>
                                          </p:val>
                                        </p:tav>
                                        <p:tav tm="100000">
                                          <p:val>
                                            <p:strVal val="#ppt_y"/>
                                          </p:val>
                                        </p:tav>
                                      </p:tavLst>
                                    </p:anim>
                                  </p:childTnLst>
                                </p:cTn>
                              </p:par>
                            </p:childTnLst>
                          </p:cTn>
                        </p:par>
                        <p:par>
                          <p:cTn id="96" fill="hold">
                            <p:stCondLst>
                              <p:cond delay="2000"/>
                            </p:stCondLst>
                            <p:childTnLst>
                              <p:par>
                                <p:cTn id="97" presetID="2" presetClass="entr" presetSubtype="4" fill="hold" nodeType="afterEffect">
                                  <p:stCondLst>
                                    <p:cond delay="0"/>
                                  </p:stCondLst>
                                  <p:childTnLst>
                                    <p:set>
                                      <p:cBhvr>
                                        <p:cTn id="98" dur="1" fill="hold">
                                          <p:stCondLst>
                                            <p:cond delay="0"/>
                                          </p:stCondLst>
                                        </p:cTn>
                                        <p:tgtEl>
                                          <p:spTgt spid="27">
                                            <p:txEl>
                                              <p:pRg st="4" end="4"/>
                                            </p:txEl>
                                          </p:spTgt>
                                        </p:tgtEl>
                                        <p:attrNameLst>
                                          <p:attrName>style.visibility</p:attrName>
                                        </p:attrNameLst>
                                      </p:cBhvr>
                                      <p:to>
                                        <p:strVal val="visible"/>
                                      </p:to>
                                    </p:set>
                                    <p:anim calcmode="lin" valueType="num">
                                      <p:cBhvr additive="base">
                                        <p:cTn id="99"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7">
                                            <p:txEl>
                                              <p:pRg st="4" end="4"/>
                                            </p:txEl>
                                          </p:spTgt>
                                        </p:tgtEl>
                                        <p:attrNameLst>
                                          <p:attrName>ppt_y</p:attrName>
                                        </p:attrNameLst>
                                      </p:cBhvr>
                                      <p:tavLst>
                                        <p:tav tm="0">
                                          <p:val>
                                            <p:strVal val="1+#ppt_h/2"/>
                                          </p:val>
                                        </p:tav>
                                        <p:tav tm="100000">
                                          <p:val>
                                            <p:strVal val="#ppt_y"/>
                                          </p:val>
                                        </p:tav>
                                      </p:tavLst>
                                    </p:anim>
                                  </p:childTnLst>
                                </p:cTn>
                              </p:par>
                            </p:childTnLst>
                          </p:cTn>
                        </p:par>
                        <p:par>
                          <p:cTn id="101" fill="hold">
                            <p:stCondLst>
                              <p:cond delay="2500"/>
                            </p:stCondLst>
                            <p:childTnLst>
                              <p:par>
                                <p:cTn id="102" presetID="2" presetClass="entr" presetSubtype="4" fill="hold" nodeType="afterEffect">
                                  <p:stCondLst>
                                    <p:cond delay="0"/>
                                  </p:stCondLst>
                                  <p:childTnLst>
                                    <p:set>
                                      <p:cBhvr>
                                        <p:cTn id="103" dur="1" fill="hold">
                                          <p:stCondLst>
                                            <p:cond delay="0"/>
                                          </p:stCondLst>
                                        </p:cTn>
                                        <p:tgtEl>
                                          <p:spTgt spid="27">
                                            <p:txEl>
                                              <p:pRg st="5" end="5"/>
                                            </p:txEl>
                                          </p:spTgt>
                                        </p:tgtEl>
                                        <p:attrNameLst>
                                          <p:attrName>style.visibility</p:attrName>
                                        </p:attrNameLst>
                                      </p:cBhvr>
                                      <p:to>
                                        <p:strVal val="visible"/>
                                      </p:to>
                                    </p:set>
                                    <p:anim calcmode="lin" valueType="num">
                                      <p:cBhvr additive="base">
                                        <p:cTn id="104" dur="500" fill="hold"/>
                                        <p:tgtEl>
                                          <p:spTgt spid="27">
                                            <p:txEl>
                                              <p:pRg st="5" end="5"/>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27">
                                            <p:txEl>
                                              <p:pRg st="5" end="5"/>
                                            </p:txEl>
                                          </p:spTgt>
                                        </p:tgtEl>
                                        <p:attrNameLst>
                                          <p:attrName>ppt_y</p:attrName>
                                        </p:attrNameLst>
                                      </p:cBhvr>
                                      <p:tavLst>
                                        <p:tav tm="0">
                                          <p:val>
                                            <p:strVal val="1+#ppt_h/2"/>
                                          </p:val>
                                        </p:tav>
                                        <p:tav tm="100000">
                                          <p:val>
                                            <p:strVal val="#ppt_y"/>
                                          </p:val>
                                        </p:tav>
                                      </p:tavLst>
                                    </p:anim>
                                  </p:childTnLst>
                                </p:cTn>
                              </p:par>
                            </p:childTnLst>
                          </p:cTn>
                        </p:par>
                        <p:par>
                          <p:cTn id="106" fill="hold">
                            <p:stCondLst>
                              <p:cond delay="3000"/>
                            </p:stCondLst>
                            <p:childTnLst>
                              <p:par>
                                <p:cTn id="107" presetID="2" presetClass="entr" presetSubtype="4" fill="hold" nodeType="afterEffect">
                                  <p:stCondLst>
                                    <p:cond delay="0"/>
                                  </p:stCondLst>
                                  <p:childTnLst>
                                    <p:set>
                                      <p:cBhvr>
                                        <p:cTn id="108" dur="1" fill="hold">
                                          <p:stCondLst>
                                            <p:cond delay="0"/>
                                          </p:stCondLst>
                                        </p:cTn>
                                        <p:tgtEl>
                                          <p:spTgt spid="27">
                                            <p:txEl>
                                              <p:pRg st="6" end="6"/>
                                            </p:txEl>
                                          </p:spTgt>
                                        </p:tgtEl>
                                        <p:attrNameLst>
                                          <p:attrName>style.visibility</p:attrName>
                                        </p:attrNameLst>
                                      </p:cBhvr>
                                      <p:to>
                                        <p:strVal val="visible"/>
                                      </p:to>
                                    </p:set>
                                    <p:anim calcmode="lin" valueType="num">
                                      <p:cBhvr additive="base">
                                        <p:cTn id="109"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2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28">
                                            <p:txEl>
                                              <p:pRg st="0" end="0"/>
                                            </p:txEl>
                                          </p:spTgt>
                                        </p:tgtEl>
                                        <p:attrNameLst>
                                          <p:attrName>style.visibility</p:attrName>
                                        </p:attrNameLst>
                                      </p:cBhvr>
                                      <p:to>
                                        <p:strVal val="visible"/>
                                      </p:to>
                                    </p:set>
                                    <p:anim calcmode="lin" valueType="num">
                                      <p:cBhvr additive="base">
                                        <p:cTn id="115"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7" fill="hold">
                            <p:stCondLst>
                              <p:cond delay="500"/>
                            </p:stCondLst>
                            <p:childTnLst>
                              <p:par>
                                <p:cTn id="118" presetID="2" presetClass="entr" presetSubtype="4" fill="hold" nodeType="afterEffect">
                                  <p:stCondLst>
                                    <p:cond delay="0"/>
                                  </p:stCondLst>
                                  <p:childTnLst>
                                    <p:set>
                                      <p:cBhvr>
                                        <p:cTn id="119" dur="1" fill="hold">
                                          <p:stCondLst>
                                            <p:cond delay="0"/>
                                          </p:stCondLst>
                                        </p:cTn>
                                        <p:tgtEl>
                                          <p:spTgt spid="28">
                                            <p:txEl>
                                              <p:pRg st="1" end="1"/>
                                            </p:txEl>
                                          </p:spTgt>
                                        </p:tgtEl>
                                        <p:attrNameLst>
                                          <p:attrName>style.visibility</p:attrName>
                                        </p:attrNameLst>
                                      </p:cBhvr>
                                      <p:to>
                                        <p:strVal val="visible"/>
                                      </p:to>
                                    </p:set>
                                    <p:anim calcmode="lin" valueType="num">
                                      <p:cBhvr additive="base">
                                        <p:cTn id="120"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28">
                                            <p:txEl>
                                              <p:pRg st="1" end="1"/>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00"/>
                            </p:stCondLst>
                            <p:childTnLst>
                              <p:par>
                                <p:cTn id="123" presetID="42" presetClass="entr" presetSubtype="0" fill="hold" nodeType="afterEffect">
                                  <p:stCondLst>
                                    <p:cond delay="0"/>
                                  </p:stCondLst>
                                  <p:childTnLst>
                                    <p:set>
                                      <p:cBhvr>
                                        <p:cTn id="124" dur="1" fill="hold">
                                          <p:stCondLst>
                                            <p:cond delay="0"/>
                                          </p:stCondLst>
                                        </p:cTn>
                                        <p:tgtEl>
                                          <p:spTgt spid="28">
                                            <p:txEl>
                                              <p:pRg st="2" end="2"/>
                                            </p:txEl>
                                          </p:spTgt>
                                        </p:tgtEl>
                                        <p:attrNameLst>
                                          <p:attrName>style.visibility</p:attrName>
                                        </p:attrNameLst>
                                      </p:cBhvr>
                                      <p:to>
                                        <p:strVal val="visible"/>
                                      </p:to>
                                    </p:set>
                                    <p:animEffect transition="in" filter="fade">
                                      <p:cBhvr>
                                        <p:cTn id="125" dur="500"/>
                                        <p:tgtEl>
                                          <p:spTgt spid="28">
                                            <p:txEl>
                                              <p:pRg st="2" end="2"/>
                                            </p:txEl>
                                          </p:spTgt>
                                        </p:tgtEl>
                                      </p:cBhvr>
                                    </p:animEffect>
                                    <p:anim calcmode="lin" valueType="num">
                                      <p:cBhvr>
                                        <p:cTn id="126"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27" dur="5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128" fill="hold">
                            <p:stCondLst>
                              <p:cond delay="1500"/>
                            </p:stCondLst>
                            <p:childTnLst>
                              <p:par>
                                <p:cTn id="129" presetID="2" presetClass="entr" presetSubtype="4" fill="hold" nodeType="afterEffect">
                                  <p:stCondLst>
                                    <p:cond delay="0"/>
                                  </p:stCondLst>
                                  <p:childTnLst>
                                    <p:set>
                                      <p:cBhvr>
                                        <p:cTn id="130" dur="1" fill="hold">
                                          <p:stCondLst>
                                            <p:cond delay="0"/>
                                          </p:stCondLst>
                                        </p:cTn>
                                        <p:tgtEl>
                                          <p:spTgt spid="28">
                                            <p:txEl>
                                              <p:pRg st="3" end="3"/>
                                            </p:txEl>
                                          </p:spTgt>
                                        </p:tgtEl>
                                        <p:attrNameLst>
                                          <p:attrName>style.visibility</p:attrName>
                                        </p:attrNameLst>
                                      </p:cBhvr>
                                      <p:to>
                                        <p:strVal val="visible"/>
                                      </p:to>
                                    </p:set>
                                    <p:anim calcmode="lin" valueType="num">
                                      <p:cBhvr additive="base">
                                        <p:cTn id="131"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28">
                                            <p:txEl>
                                              <p:pRg st="3" end="3"/>
                                            </p:txEl>
                                          </p:spTgt>
                                        </p:tgtEl>
                                        <p:attrNameLst>
                                          <p:attrName>ppt_y</p:attrName>
                                        </p:attrNameLst>
                                      </p:cBhvr>
                                      <p:tavLst>
                                        <p:tav tm="0">
                                          <p:val>
                                            <p:strVal val="1+#ppt_h/2"/>
                                          </p:val>
                                        </p:tav>
                                        <p:tav tm="100000">
                                          <p:val>
                                            <p:strVal val="#ppt_y"/>
                                          </p:val>
                                        </p:tav>
                                      </p:tavLst>
                                    </p:anim>
                                  </p:childTnLst>
                                </p:cTn>
                              </p:par>
                            </p:childTnLst>
                          </p:cTn>
                        </p:par>
                        <p:par>
                          <p:cTn id="133" fill="hold">
                            <p:stCondLst>
                              <p:cond delay="2000"/>
                            </p:stCondLst>
                            <p:childTnLst>
                              <p:par>
                                <p:cTn id="134" presetID="2" presetClass="entr" presetSubtype="4" fill="hold" nodeType="afterEffect">
                                  <p:stCondLst>
                                    <p:cond delay="0"/>
                                  </p:stCondLst>
                                  <p:childTnLst>
                                    <p:set>
                                      <p:cBhvr>
                                        <p:cTn id="135" dur="1" fill="hold">
                                          <p:stCondLst>
                                            <p:cond delay="0"/>
                                          </p:stCondLst>
                                        </p:cTn>
                                        <p:tgtEl>
                                          <p:spTgt spid="28">
                                            <p:txEl>
                                              <p:pRg st="4" end="4"/>
                                            </p:txEl>
                                          </p:spTgt>
                                        </p:tgtEl>
                                        <p:attrNameLst>
                                          <p:attrName>style.visibility</p:attrName>
                                        </p:attrNameLst>
                                      </p:cBhvr>
                                      <p:to>
                                        <p:strVal val="visible"/>
                                      </p:to>
                                    </p:set>
                                    <p:anim calcmode="lin" valueType="num">
                                      <p:cBhvr additive="base">
                                        <p:cTn id="136"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2500"/>
                            </p:stCondLst>
                            <p:childTnLst>
                              <p:par>
                                <p:cTn id="139" presetID="42" presetClass="entr" presetSubtype="0" fill="hold" nodeType="afterEffect">
                                  <p:stCondLst>
                                    <p:cond delay="0"/>
                                  </p:stCondLst>
                                  <p:childTnLst>
                                    <p:set>
                                      <p:cBhvr>
                                        <p:cTn id="140" dur="1" fill="hold">
                                          <p:stCondLst>
                                            <p:cond delay="0"/>
                                          </p:stCondLst>
                                        </p:cTn>
                                        <p:tgtEl>
                                          <p:spTgt spid="28">
                                            <p:txEl>
                                              <p:pRg st="5" end="5"/>
                                            </p:txEl>
                                          </p:spTgt>
                                        </p:tgtEl>
                                        <p:attrNameLst>
                                          <p:attrName>style.visibility</p:attrName>
                                        </p:attrNameLst>
                                      </p:cBhvr>
                                      <p:to>
                                        <p:strVal val="visible"/>
                                      </p:to>
                                    </p:set>
                                    <p:animEffect transition="in" filter="fade">
                                      <p:cBhvr>
                                        <p:cTn id="141" dur="500"/>
                                        <p:tgtEl>
                                          <p:spTgt spid="28">
                                            <p:txEl>
                                              <p:pRg st="5" end="5"/>
                                            </p:txEl>
                                          </p:spTgt>
                                        </p:tgtEl>
                                      </p:cBhvr>
                                    </p:animEffect>
                                    <p:anim calcmode="lin" valueType="num">
                                      <p:cBhvr>
                                        <p:cTn id="142" dur="5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143" dur="5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57100117-5A54-450C-8697-1399C73DAB6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7504" y="116632"/>
            <a:ext cx="1343392" cy="1569326"/>
          </a:xfrm>
          <a:prstGeom prst="rect">
            <a:avLst/>
          </a:prstGeom>
        </p:spPr>
      </p:pic>
      <p:sp>
        <p:nvSpPr>
          <p:cNvPr id="6" name="ZoneTexte 5">
            <a:extLst>
              <a:ext uri="{FF2B5EF4-FFF2-40B4-BE49-F238E27FC236}">
                <a16:creationId xmlns:a16="http://schemas.microsoft.com/office/drawing/2014/main" xmlns="" id="{6AB99BEF-0912-463C-84B0-93EFC0702690}"/>
              </a:ext>
            </a:extLst>
          </p:cNvPr>
          <p:cNvSpPr txBox="1"/>
          <p:nvPr/>
        </p:nvSpPr>
        <p:spPr>
          <a:xfrm>
            <a:off x="1547664" y="692696"/>
            <a:ext cx="1656184" cy="369332"/>
          </a:xfrm>
          <a:prstGeom prst="rect">
            <a:avLst/>
          </a:prstGeom>
          <a:noFill/>
        </p:spPr>
        <p:txBody>
          <a:bodyPr wrap="square" rtlCol="0">
            <a:spAutoFit/>
          </a:bodyPr>
          <a:lstStyle/>
          <a:p>
            <a:r>
              <a:rPr lang="fr-FR" dirty="0">
                <a:latin typeface="Abadi Extra Light" panose="020B0204020104020204" pitchFamily="34" charset="0"/>
              </a:rPr>
              <a:t>Cyathe </a:t>
            </a:r>
          </a:p>
        </p:txBody>
      </p:sp>
      <p:pic>
        <p:nvPicPr>
          <p:cNvPr id="7" name="Picture 2">
            <a:extLst>
              <a:ext uri="{FF2B5EF4-FFF2-40B4-BE49-F238E27FC236}">
                <a16:creationId xmlns:a16="http://schemas.microsoft.com/office/drawing/2014/main" xmlns="" id="{C150CF80-0FAA-46CD-B2A9-825B79FB53F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49298" y="237626"/>
            <a:ext cx="1922702" cy="12794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ectangle 7">
            <a:extLst>
              <a:ext uri="{FF2B5EF4-FFF2-40B4-BE49-F238E27FC236}">
                <a16:creationId xmlns:a16="http://schemas.microsoft.com/office/drawing/2014/main" xmlns="" id="{E5A3E30A-A071-49D5-B915-99464DD82BDE}"/>
              </a:ext>
            </a:extLst>
          </p:cNvPr>
          <p:cNvSpPr/>
          <p:nvPr/>
        </p:nvSpPr>
        <p:spPr>
          <a:xfrm>
            <a:off x="4572000" y="669487"/>
            <a:ext cx="1382110" cy="369332"/>
          </a:xfrm>
          <a:prstGeom prst="rect">
            <a:avLst/>
          </a:prstGeom>
        </p:spPr>
        <p:txBody>
          <a:bodyPr wrap="none">
            <a:spAutoFit/>
          </a:bodyPr>
          <a:lstStyle/>
          <a:p>
            <a:r>
              <a:rPr lang="fr-FR" dirty="0">
                <a:latin typeface="Abadi Extra Light" panose="020B0204020104020204" pitchFamily="34" charset="0"/>
              </a:rPr>
              <a:t>L'acetabulum</a:t>
            </a:r>
          </a:p>
        </p:txBody>
      </p:sp>
      <p:pic>
        <p:nvPicPr>
          <p:cNvPr id="9" name="Picture 3">
            <a:extLst>
              <a:ext uri="{FF2B5EF4-FFF2-40B4-BE49-F238E27FC236}">
                <a16:creationId xmlns:a16="http://schemas.microsoft.com/office/drawing/2014/main" xmlns="" id="{75D04E7D-0203-4737-992B-BC28314EDECD}"/>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33675" y="43133"/>
            <a:ext cx="1477644" cy="17573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a:extLst>
              <a:ext uri="{FF2B5EF4-FFF2-40B4-BE49-F238E27FC236}">
                <a16:creationId xmlns:a16="http://schemas.microsoft.com/office/drawing/2014/main" xmlns="" id="{30BF4D5D-28F2-4161-A091-58B5C5DB3C72}"/>
              </a:ext>
            </a:extLst>
          </p:cNvPr>
          <p:cNvSpPr/>
          <p:nvPr/>
        </p:nvSpPr>
        <p:spPr>
          <a:xfrm>
            <a:off x="7678088" y="716629"/>
            <a:ext cx="1294906" cy="369332"/>
          </a:xfrm>
          <a:prstGeom prst="rect">
            <a:avLst/>
          </a:prstGeom>
        </p:spPr>
        <p:txBody>
          <a:bodyPr wrap="none">
            <a:spAutoFit/>
          </a:bodyPr>
          <a:lstStyle/>
          <a:p>
            <a:r>
              <a:rPr lang="fr-FR" dirty="0">
                <a:latin typeface="Abadi Extra Light" panose="020B0204020104020204" pitchFamily="34" charset="0"/>
              </a:rPr>
              <a:t>Le caccabus</a:t>
            </a:r>
          </a:p>
        </p:txBody>
      </p:sp>
      <p:pic>
        <p:nvPicPr>
          <p:cNvPr id="11" name="Picture 4">
            <a:extLst>
              <a:ext uri="{FF2B5EF4-FFF2-40B4-BE49-F238E27FC236}">
                <a16:creationId xmlns:a16="http://schemas.microsoft.com/office/drawing/2014/main" xmlns="" id="{9E6BF486-AF90-4730-94D8-1BF9733A7B17}"/>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01297" y="1800525"/>
            <a:ext cx="1671115" cy="15425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Rectangle 11">
            <a:extLst>
              <a:ext uri="{FF2B5EF4-FFF2-40B4-BE49-F238E27FC236}">
                <a16:creationId xmlns:a16="http://schemas.microsoft.com/office/drawing/2014/main" xmlns="" id="{6A779BCB-84CA-428A-9D18-C8EBFB3C19C4}"/>
              </a:ext>
            </a:extLst>
          </p:cNvPr>
          <p:cNvSpPr/>
          <p:nvPr/>
        </p:nvSpPr>
        <p:spPr>
          <a:xfrm>
            <a:off x="3178200" y="2387143"/>
            <a:ext cx="1212961" cy="369332"/>
          </a:xfrm>
          <a:prstGeom prst="rect">
            <a:avLst/>
          </a:prstGeom>
        </p:spPr>
        <p:txBody>
          <a:bodyPr wrap="none">
            <a:spAutoFit/>
          </a:bodyPr>
          <a:lstStyle/>
          <a:p>
            <a:r>
              <a:rPr lang="fr-FR" dirty="0">
                <a:solidFill>
                  <a:prstClr val="black"/>
                </a:solidFill>
                <a:latin typeface="Abadi Extra Light" panose="020B0204020104020204" pitchFamily="34" charset="0"/>
              </a:rPr>
              <a:t>Le catinum</a:t>
            </a:r>
            <a:endParaRPr lang="fr-FR" dirty="0">
              <a:latin typeface="Abadi Extra Light" panose="020B0204020104020204" pitchFamily="34" charset="0"/>
            </a:endParaRPr>
          </a:p>
        </p:txBody>
      </p:sp>
      <p:sp>
        <p:nvSpPr>
          <p:cNvPr id="14" name="Rectangle 13">
            <a:extLst>
              <a:ext uri="{FF2B5EF4-FFF2-40B4-BE49-F238E27FC236}">
                <a16:creationId xmlns:a16="http://schemas.microsoft.com/office/drawing/2014/main" xmlns="" id="{B161FFFC-1D5D-4751-AAE8-D014B8E3ADCD}"/>
              </a:ext>
            </a:extLst>
          </p:cNvPr>
          <p:cNvSpPr/>
          <p:nvPr/>
        </p:nvSpPr>
        <p:spPr>
          <a:xfrm>
            <a:off x="2006931" y="3619231"/>
            <a:ext cx="4572000" cy="707886"/>
          </a:xfrm>
          <a:prstGeom prst="rect">
            <a:avLst/>
          </a:prstGeom>
        </p:spPr>
        <p:txBody>
          <a:bodyPr>
            <a:spAutoFit/>
          </a:bodyPr>
          <a:lstStyle/>
          <a:p>
            <a:pPr algn="ctr"/>
            <a:r>
              <a:rPr lang="fr-FR" sz="2000" i="1" dirty="0">
                <a:latin typeface="AngsanaUPC" panose="02020603050405020304" pitchFamily="18" charset="-34"/>
                <a:cs typeface="AngsanaUPC" panose="02020603050405020304" pitchFamily="18" charset="-34"/>
              </a:rPr>
              <a:t>Le Cyathe : </a:t>
            </a:r>
            <a:r>
              <a:rPr lang="fr-FR" sz="2000" dirty="0">
                <a:latin typeface="AngsanaUPC" panose="02020603050405020304" pitchFamily="18" charset="-34"/>
                <a:cs typeface="AngsanaUPC" panose="02020603050405020304" pitchFamily="18" charset="-34"/>
              </a:rPr>
              <a:t>vase a long manche utiliser pour puiser le vin dans le cratère (grand vase qui servait à mélanger le vin et l’eau )</a:t>
            </a:r>
          </a:p>
        </p:txBody>
      </p:sp>
      <p:sp>
        <p:nvSpPr>
          <p:cNvPr id="16" name="Rectangle 15">
            <a:extLst>
              <a:ext uri="{FF2B5EF4-FFF2-40B4-BE49-F238E27FC236}">
                <a16:creationId xmlns:a16="http://schemas.microsoft.com/office/drawing/2014/main" xmlns="" id="{6A45983F-6246-4274-A684-4E64258E6F56}"/>
              </a:ext>
            </a:extLst>
          </p:cNvPr>
          <p:cNvSpPr/>
          <p:nvPr/>
        </p:nvSpPr>
        <p:spPr>
          <a:xfrm>
            <a:off x="4763055" y="4327117"/>
            <a:ext cx="4572000" cy="707886"/>
          </a:xfrm>
          <a:prstGeom prst="rect">
            <a:avLst/>
          </a:prstGeom>
        </p:spPr>
        <p:txBody>
          <a:bodyPr>
            <a:spAutoFit/>
          </a:bodyPr>
          <a:lstStyle/>
          <a:p>
            <a:pPr algn="ctr"/>
            <a:r>
              <a:rPr lang="fr-FR" sz="2000" i="1" dirty="0">
                <a:latin typeface="AngsanaUPC" panose="02020603050405020304" pitchFamily="18" charset="-34"/>
                <a:cs typeface="AngsanaUPC" panose="02020603050405020304" pitchFamily="18" charset="-34"/>
              </a:rPr>
              <a:t>L’acetabulum</a:t>
            </a:r>
            <a:r>
              <a:rPr lang="fr-FR" sz="2000" dirty="0">
                <a:latin typeface="AngsanaUPC" panose="02020603050405020304" pitchFamily="18" charset="-34"/>
                <a:cs typeface="AngsanaUPC" panose="02020603050405020304" pitchFamily="18" charset="-34"/>
              </a:rPr>
              <a:t> :petit vase qui contenant du vinaigre ou autre condiment il en existe en argents.</a:t>
            </a:r>
          </a:p>
        </p:txBody>
      </p:sp>
      <p:sp>
        <p:nvSpPr>
          <p:cNvPr id="17" name="Rectangle 16">
            <a:extLst>
              <a:ext uri="{FF2B5EF4-FFF2-40B4-BE49-F238E27FC236}">
                <a16:creationId xmlns:a16="http://schemas.microsoft.com/office/drawing/2014/main" xmlns="" id="{942DCCFF-A3D1-4B43-83E7-E2DF7256C67D}"/>
              </a:ext>
            </a:extLst>
          </p:cNvPr>
          <p:cNvSpPr/>
          <p:nvPr/>
        </p:nvSpPr>
        <p:spPr>
          <a:xfrm>
            <a:off x="-73933" y="4327117"/>
            <a:ext cx="4572000" cy="707886"/>
          </a:xfrm>
          <a:prstGeom prst="rect">
            <a:avLst/>
          </a:prstGeom>
        </p:spPr>
        <p:txBody>
          <a:bodyPr>
            <a:spAutoFit/>
          </a:bodyPr>
          <a:lstStyle/>
          <a:p>
            <a:pPr algn="ctr"/>
            <a:r>
              <a:rPr lang="fr-FR" sz="2000" i="1" dirty="0">
                <a:latin typeface="AngsanaUPC" panose="02020603050405020304" pitchFamily="18" charset="-34"/>
                <a:cs typeface="AngsanaUPC" panose="02020603050405020304" pitchFamily="18" charset="-34"/>
              </a:rPr>
              <a:t>Le caccabus ou cacabulus :</a:t>
            </a:r>
            <a:r>
              <a:rPr lang="fr-FR" sz="2000" dirty="0">
                <a:latin typeface="AngsanaUPC" panose="02020603050405020304" pitchFamily="18" charset="-34"/>
                <a:cs typeface="AngsanaUPC" panose="02020603050405020304" pitchFamily="18" charset="-34"/>
              </a:rPr>
              <a:t>cocotte à au bord servant à faire mijoter les aliments </a:t>
            </a:r>
            <a:endParaRPr lang="fr-FR" sz="2000" dirty="0"/>
          </a:p>
        </p:txBody>
      </p:sp>
      <p:sp>
        <p:nvSpPr>
          <p:cNvPr id="18" name="Rectangle 17">
            <a:extLst>
              <a:ext uri="{FF2B5EF4-FFF2-40B4-BE49-F238E27FC236}">
                <a16:creationId xmlns:a16="http://schemas.microsoft.com/office/drawing/2014/main" xmlns="" id="{D3E3515D-0680-4EF3-B2C0-BAB4E632B00D}"/>
              </a:ext>
            </a:extLst>
          </p:cNvPr>
          <p:cNvSpPr/>
          <p:nvPr/>
        </p:nvSpPr>
        <p:spPr>
          <a:xfrm>
            <a:off x="1907704" y="5155531"/>
            <a:ext cx="4572000" cy="707886"/>
          </a:xfrm>
          <a:prstGeom prst="rect">
            <a:avLst/>
          </a:prstGeom>
        </p:spPr>
        <p:txBody>
          <a:bodyPr>
            <a:spAutoFit/>
          </a:bodyPr>
          <a:lstStyle/>
          <a:p>
            <a:pPr algn="ctr"/>
            <a:r>
              <a:rPr lang="fr-FR" sz="2000" i="1" dirty="0">
                <a:latin typeface="AngsanaUPC" panose="02020603050405020304" pitchFamily="18" charset="-34"/>
                <a:cs typeface="AngsanaUPC" panose="02020603050405020304" pitchFamily="18" charset="-34"/>
              </a:rPr>
              <a:t>Le catinum : </a:t>
            </a:r>
            <a:r>
              <a:rPr lang="fr-FR" sz="2000" dirty="0">
                <a:latin typeface="AngsanaUPC" panose="02020603050405020304" pitchFamily="18" charset="-34"/>
                <a:cs typeface="AngsanaUPC" panose="02020603050405020304" pitchFamily="18" charset="-34"/>
              </a:rPr>
              <a:t>plat creux ou terrine qui servait a contenir des aliments solide ou liquide </a:t>
            </a:r>
          </a:p>
        </p:txBody>
      </p:sp>
      <p:sp>
        <p:nvSpPr>
          <p:cNvPr id="19" name="Rectangle 18">
            <a:extLst>
              <a:ext uri="{FF2B5EF4-FFF2-40B4-BE49-F238E27FC236}">
                <a16:creationId xmlns:a16="http://schemas.microsoft.com/office/drawing/2014/main" xmlns="" id="{BDEC9630-108C-420C-907D-84BCB0543CC1}"/>
              </a:ext>
            </a:extLst>
          </p:cNvPr>
          <p:cNvSpPr/>
          <p:nvPr/>
        </p:nvSpPr>
        <p:spPr>
          <a:xfrm>
            <a:off x="2036854" y="6019266"/>
            <a:ext cx="4572000" cy="707886"/>
          </a:xfrm>
          <a:prstGeom prst="rect">
            <a:avLst/>
          </a:prstGeom>
        </p:spPr>
        <p:txBody>
          <a:bodyPr>
            <a:spAutoFit/>
          </a:bodyPr>
          <a:lstStyle/>
          <a:p>
            <a:pPr algn="ctr"/>
            <a:r>
              <a:rPr lang="fr-FR" sz="2000" i="1" dirty="0">
                <a:latin typeface="AngsanaUPC" panose="02020603050405020304" pitchFamily="18" charset="-34"/>
                <a:cs typeface="AngsanaUPC" panose="02020603050405020304" pitchFamily="18" charset="-34"/>
              </a:rPr>
              <a:t>L’ olla:</a:t>
            </a:r>
            <a:r>
              <a:rPr lang="fr-FR" sz="2000" dirty="0">
                <a:latin typeface="AngsanaUPC" panose="02020603050405020304" pitchFamily="18" charset="-34"/>
                <a:cs typeface="AngsanaUPC" panose="02020603050405020304" pitchFamily="18" charset="-34"/>
              </a:rPr>
              <a:t> récipient  de forme haute et arrondit à fond plats ressemble à nos marmite sert a faire bouiller des aliments .</a:t>
            </a:r>
          </a:p>
        </p:txBody>
      </p:sp>
      <p:pic>
        <p:nvPicPr>
          <p:cNvPr id="21" name="Image 20">
            <a:extLst>
              <a:ext uri="{FF2B5EF4-FFF2-40B4-BE49-F238E27FC236}">
                <a16:creationId xmlns:a16="http://schemas.microsoft.com/office/drawing/2014/main" xmlns="" id="{18296A5E-2D1D-4BA8-887A-344D3E5F2E43}"/>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92759" y="2132856"/>
            <a:ext cx="1922702" cy="1063313"/>
          </a:xfrm>
          <a:prstGeom prst="rect">
            <a:avLst/>
          </a:prstGeom>
        </p:spPr>
      </p:pic>
      <p:sp>
        <p:nvSpPr>
          <p:cNvPr id="22" name="ZoneTexte 21">
            <a:extLst>
              <a:ext uri="{FF2B5EF4-FFF2-40B4-BE49-F238E27FC236}">
                <a16:creationId xmlns:a16="http://schemas.microsoft.com/office/drawing/2014/main" xmlns="" id="{1C52596D-2927-48DD-96DB-FCAB59B05AA6}"/>
              </a:ext>
            </a:extLst>
          </p:cNvPr>
          <p:cNvSpPr txBox="1"/>
          <p:nvPr/>
        </p:nvSpPr>
        <p:spPr>
          <a:xfrm>
            <a:off x="7049055" y="2387143"/>
            <a:ext cx="1212961" cy="400110"/>
          </a:xfrm>
          <a:prstGeom prst="rect">
            <a:avLst/>
          </a:prstGeom>
          <a:noFill/>
        </p:spPr>
        <p:txBody>
          <a:bodyPr wrap="square" rtlCol="0">
            <a:spAutoFit/>
          </a:bodyPr>
          <a:lstStyle/>
          <a:p>
            <a:r>
              <a:rPr lang="fr-FR" sz="2000" dirty="0">
                <a:latin typeface="Abadi Extra Light" panose="020B0204020104020204" pitchFamily="34" charset="0"/>
              </a:rPr>
              <a:t>L’olla </a:t>
            </a:r>
          </a:p>
        </p:txBody>
      </p:sp>
    </p:spTree>
    <p:extLst>
      <p:ext uri="{BB962C8B-B14F-4D97-AF65-F5344CB8AC3E}">
        <p14:creationId xmlns:p14="http://schemas.microsoft.com/office/powerpoint/2010/main" xmlns="" val="220473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2" presetClass="entr" presetSubtype="4" fill="hold" nodeType="after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 calcmode="lin" valueType="num">
                                      <p:cBhvr additive="base">
                                        <p:cTn id="5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 presetClass="entr" presetSubtype="4"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par>
                          <p:cTn id="69" fill="hold">
                            <p:stCondLst>
                              <p:cond delay="4500"/>
                            </p:stCondLst>
                            <p:childTnLst>
                              <p:par>
                                <p:cTn id="70" presetID="2" presetClass="entr" presetSubtype="4" fill="hold" nodeType="afterEffect">
                                  <p:stCondLst>
                                    <p:cond delay="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6E66785-24CD-4510-8032-EA4A62BDB9ED}"/>
              </a:ext>
            </a:extLst>
          </p:cNvPr>
          <p:cNvSpPr/>
          <p:nvPr/>
        </p:nvSpPr>
        <p:spPr>
          <a:xfrm>
            <a:off x="2132862" y="476672"/>
            <a:ext cx="4572000" cy="707886"/>
          </a:xfrm>
          <a:prstGeom prst="rect">
            <a:avLst/>
          </a:prstGeom>
        </p:spPr>
        <p:txBody>
          <a:bodyPr>
            <a:spAutoFit/>
          </a:bodyPr>
          <a:lstStyle/>
          <a:p>
            <a:pPr algn="ctr"/>
            <a:r>
              <a:rPr lang="fr-FR" sz="2000" i="1" dirty="0">
                <a:latin typeface="AngsanaUPC" panose="02020603050405020304" pitchFamily="18" charset="-34"/>
                <a:cs typeface="AngsanaUPC" panose="02020603050405020304" pitchFamily="18" charset="-34"/>
              </a:rPr>
              <a:t>La patina ou patena: </a:t>
            </a:r>
            <a:r>
              <a:rPr lang="fr-FR" sz="2000" dirty="0">
                <a:latin typeface="AngsanaUPC" panose="02020603050405020304" pitchFamily="18" charset="-34"/>
                <a:cs typeface="AngsanaUPC" panose="02020603050405020304" pitchFamily="18" charset="-34"/>
              </a:rPr>
              <a:t> plat creux doter d’un couvercle peux être placer au four et sur le feu, sert à rôtir les animaux </a:t>
            </a:r>
          </a:p>
        </p:txBody>
      </p:sp>
      <p:pic>
        <p:nvPicPr>
          <p:cNvPr id="7" name="Image 6">
            <a:extLst>
              <a:ext uri="{FF2B5EF4-FFF2-40B4-BE49-F238E27FC236}">
                <a16:creationId xmlns:a16="http://schemas.microsoft.com/office/drawing/2014/main" xmlns="" id="{9222A2B8-F4B0-41EC-955F-4CE3353DDB7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2119164" cy="1412776"/>
          </a:xfrm>
          <a:prstGeom prst="rect">
            <a:avLst/>
          </a:prstGeom>
        </p:spPr>
      </p:pic>
      <p:sp>
        <p:nvSpPr>
          <p:cNvPr id="8" name="Rectangle 7">
            <a:extLst>
              <a:ext uri="{FF2B5EF4-FFF2-40B4-BE49-F238E27FC236}">
                <a16:creationId xmlns:a16="http://schemas.microsoft.com/office/drawing/2014/main" xmlns="" id="{7C643360-1E19-4099-AD66-0C42A241F3B7}"/>
              </a:ext>
            </a:extLst>
          </p:cNvPr>
          <p:cNvSpPr/>
          <p:nvPr/>
        </p:nvSpPr>
        <p:spPr>
          <a:xfrm>
            <a:off x="2398167" y="3244334"/>
            <a:ext cx="4750018" cy="400110"/>
          </a:xfrm>
          <a:prstGeom prst="rect">
            <a:avLst/>
          </a:prstGeom>
        </p:spPr>
        <p:txBody>
          <a:bodyPr wrap="none">
            <a:spAutoFit/>
          </a:bodyPr>
          <a:lstStyle/>
          <a:p>
            <a:r>
              <a:rPr lang="fr-FR" sz="2000" i="1" dirty="0">
                <a:latin typeface="AngsanaUPC" panose="02020603050405020304" pitchFamily="18" charset="-34"/>
                <a:cs typeface="AngsanaUPC" panose="02020603050405020304" pitchFamily="18" charset="-34"/>
              </a:rPr>
              <a:t>Le pultarius: </a:t>
            </a:r>
            <a:r>
              <a:rPr lang="fr-FR" sz="2000" dirty="0">
                <a:latin typeface="AngsanaUPC" panose="02020603050405020304" pitchFamily="18" charset="-34"/>
                <a:cs typeface="AngsanaUPC" panose="02020603050405020304" pitchFamily="18" charset="-34"/>
              </a:rPr>
              <a:t>casserole a bouille, également utiliser pour les sauces </a:t>
            </a:r>
          </a:p>
        </p:txBody>
      </p:sp>
    </p:spTree>
    <p:extLst>
      <p:ext uri="{BB962C8B-B14F-4D97-AF65-F5344CB8AC3E}">
        <p14:creationId xmlns:p14="http://schemas.microsoft.com/office/powerpoint/2010/main" xmlns="" val="29612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EB42A17-8248-4841-89A0-942787D6DF65}"/>
              </a:ext>
            </a:extLst>
          </p:cNvPr>
          <p:cNvSpPr>
            <a:spLocks noGrp="1"/>
          </p:cNvSpPr>
          <p:nvPr>
            <p:ph type="title"/>
          </p:nvPr>
        </p:nvSpPr>
        <p:spPr/>
        <p:txBody>
          <a:bodyPr>
            <a:normAutofit fontScale="90000"/>
          </a:bodyPr>
          <a:lstStyle/>
          <a:p>
            <a:r>
              <a:rPr lang="fr-FR" dirty="0">
                <a:latin typeface="Abadi Extra Light" panose="020B0204020104020204" pitchFamily="34" charset="0"/>
              </a:rPr>
              <a:t>les boissons</a:t>
            </a:r>
            <a:br>
              <a:rPr lang="fr-FR" dirty="0">
                <a:latin typeface="Abadi Extra Light" panose="020B0204020104020204" pitchFamily="34" charset="0"/>
              </a:rPr>
            </a:br>
            <a:endParaRPr lang="fr-FR" dirty="0"/>
          </a:p>
        </p:txBody>
      </p:sp>
      <p:pic>
        <p:nvPicPr>
          <p:cNvPr id="2051" name="Picture 3" descr="Résultat de recherche d'images pour &quot;eau&quot;">
            <a:hlinkClick r:id="rId2"/>
            <a:extLst>
              <a:ext uri="{FF2B5EF4-FFF2-40B4-BE49-F238E27FC236}">
                <a16:creationId xmlns:a16="http://schemas.microsoft.com/office/drawing/2014/main" xmlns="" id="{20A74819-E58C-4BAC-A412-5BD2D0FCB19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988840"/>
            <a:ext cx="2628900" cy="17430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Résultat de recherche d'images pour &quot;sirop&quot;">
            <a:hlinkClick r:id="rId4"/>
            <a:extLst>
              <a:ext uri="{FF2B5EF4-FFF2-40B4-BE49-F238E27FC236}">
                <a16:creationId xmlns:a16="http://schemas.microsoft.com/office/drawing/2014/main" xmlns="" id="{3A961305-0DAE-4729-9A82-C93005CC276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16961" y="4365104"/>
            <a:ext cx="3149235" cy="209567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Image 4">
            <a:extLst>
              <a:ext uri="{FF2B5EF4-FFF2-40B4-BE49-F238E27FC236}">
                <a16:creationId xmlns:a16="http://schemas.microsoft.com/office/drawing/2014/main" xmlns="" id="{156A60BD-E5A1-456E-8099-F34013FA1F79}"/>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335590" y="1417638"/>
            <a:ext cx="2628901" cy="2628901"/>
          </a:xfrm>
          <a:prstGeom prst="rect">
            <a:avLst/>
          </a:prstGeom>
        </p:spPr>
      </p:pic>
    </p:spTree>
    <p:extLst>
      <p:ext uri="{BB962C8B-B14F-4D97-AF65-F5344CB8AC3E}">
        <p14:creationId xmlns:p14="http://schemas.microsoft.com/office/powerpoint/2010/main" xmlns="" val="350708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053"/>
                                        </p:tgtEl>
                                        <p:attrNameLst>
                                          <p:attrName>style.visibility</p:attrName>
                                        </p:attrNameLst>
                                      </p:cBhvr>
                                      <p:to>
                                        <p:strVal val="visible"/>
                                      </p:to>
                                    </p:set>
                                    <p:anim calcmode="lin" valueType="num">
                                      <p:cBhvr additive="base">
                                        <p:cTn id="18" dur="500" fill="hold"/>
                                        <p:tgtEl>
                                          <p:spTgt spid="2053"/>
                                        </p:tgtEl>
                                        <p:attrNameLst>
                                          <p:attrName>ppt_x</p:attrName>
                                        </p:attrNameLst>
                                      </p:cBhvr>
                                      <p:tavLst>
                                        <p:tav tm="0">
                                          <p:val>
                                            <p:strVal val="#ppt_x"/>
                                          </p:val>
                                        </p:tav>
                                        <p:tav tm="100000">
                                          <p:val>
                                            <p:strVal val="#ppt_x"/>
                                          </p:val>
                                        </p:tav>
                                      </p:tavLst>
                                    </p:anim>
                                    <p:anim calcmode="lin" valueType="num">
                                      <p:cBhvr additive="base">
                                        <p:cTn id="19" dur="500" fill="hold"/>
                                        <p:tgtEl>
                                          <p:spTgt spid="205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679</Words>
  <Application>Microsoft Office PowerPoint</Application>
  <PresentationFormat>Affichage à l'écran (4:3)</PresentationFormat>
  <Paragraphs>110</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Les aliments et les ustensiles</vt:lpstr>
      <vt:lpstr>Diapositive 2</vt:lpstr>
      <vt:lpstr>Diapositive 3</vt:lpstr>
      <vt:lpstr>Diapositive 4</vt:lpstr>
      <vt:lpstr>Diapositive 5</vt:lpstr>
      <vt:lpstr>Diapositive 6</vt:lpstr>
      <vt:lpstr>Diapositive 7</vt:lpstr>
      <vt:lpstr>Diapositive 8</vt:lpstr>
      <vt:lpstr>les boissons </vt:lpstr>
      <vt:lpstr>Diapositive 10</vt:lpstr>
      <vt:lpstr>Diapositive 11</vt:lpstr>
      <vt:lpstr>Diapositive 12</vt:lpstr>
      <vt:lpstr>Diapositive 13</vt:lpstr>
      <vt:lpstr>Diapositive 14</vt:lpstr>
      <vt:lpstr>Diapositive 15</vt:lpstr>
      <vt:lpstr>Diapositive 16</vt:lpstr>
      <vt:lpstr>Diapositive 17</vt:lpstr>
      <vt:lpstr>Diapositive 18</vt:lpstr>
      <vt:lpstr>la viande  </vt:lpstr>
      <vt:lpstr>les fruits de mer </vt:lpstr>
      <vt:lpstr>le poisson </vt:lpstr>
      <vt:lpstr>le pain  </vt:lpstr>
      <vt:lpstr>Diapositive 23</vt:lpstr>
      <vt:lpstr>Diapositive 24</vt:lpstr>
      <vt:lpstr>les épices </vt:lpstr>
      <vt:lpstr>la conservation des aliments</vt:lpstr>
      <vt:lpstr>Merci de nous avoir écouter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aliments et les ustensiles</dc:title>
  <dc:creator>berthele</dc:creator>
  <cp:lastModifiedBy>croisiea</cp:lastModifiedBy>
  <cp:revision>44</cp:revision>
  <dcterms:created xsi:type="dcterms:W3CDTF">2019-03-14T07:35:10Z</dcterms:created>
  <dcterms:modified xsi:type="dcterms:W3CDTF">2019-03-19T15:41:48Z</dcterms:modified>
</cp:coreProperties>
</file>